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9" r:id="rId3"/>
    <p:sldId id="290" r:id="rId4"/>
    <p:sldId id="261" r:id="rId5"/>
    <p:sldId id="256" r:id="rId6"/>
    <p:sldId id="260" r:id="rId7"/>
    <p:sldId id="269" r:id="rId8"/>
    <p:sldId id="274" r:id="rId9"/>
    <p:sldId id="276" r:id="rId10"/>
    <p:sldId id="275" r:id="rId11"/>
    <p:sldId id="277" r:id="rId12"/>
    <p:sldId id="281" r:id="rId13"/>
    <p:sldId id="278" r:id="rId14"/>
    <p:sldId id="279" r:id="rId15"/>
    <p:sldId id="280" r:id="rId16"/>
    <p:sldId id="282" r:id="rId17"/>
    <p:sldId id="283" r:id="rId18"/>
    <p:sldId id="284" r:id="rId19"/>
    <p:sldId id="286" r:id="rId20"/>
    <p:sldId id="285" r:id="rId21"/>
    <p:sldId id="287" r:id="rId22"/>
    <p:sldId id="288" r:id="rId23"/>
    <p:sldId id="289"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D12"/>
    <a:srgbClr val="286C6D"/>
    <a:srgbClr val="257557"/>
    <a:srgbClr val="35829C"/>
    <a:srgbClr val="2D6D61"/>
    <a:srgbClr val="507557"/>
    <a:srgbClr val="25573D"/>
    <a:srgbClr val="506A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4"/>
    <p:restoredTop sz="94679"/>
  </p:normalViewPr>
  <p:slideViewPr>
    <p:cSldViewPr snapToGrid="0" snapToObjects="1">
      <p:cViewPr varScale="1">
        <p:scale>
          <a:sx n="138" d="100"/>
          <a:sy n="138" d="100"/>
        </p:scale>
        <p:origin x="65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01D9830-860B-DF4B-8262-83B2C995187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23164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1D9830-860B-DF4B-8262-83B2C995187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375406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1D9830-860B-DF4B-8262-83B2C995187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270991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83121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75918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2770256"/>
            <a:ext cx="6858000" cy="565519"/>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409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5335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260872"/>
            <a:ext cx="3776661" cy="617934"/>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1878806"/>
            <a:ext cx="377666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2017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20697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59680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941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01D9830-860B-DF4B-8262-83B2C995187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2427905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1160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0"/>
            <a:ext cx="7886700" cy="61451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740569"/>
            <a:ext cx="7886700" cy="253480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889887"/>
            <a:ext cx="7885509" cy="511854"/>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06516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3367049"/>
            <a:ext cx="7885509" cy="1126370"/>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36037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833283" y="590118"/>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042513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6"/>
            <a:ext cx="7886700" cy="1883876"/>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3637936"/>
            <a:ext cx="7885509" cy="855483"/>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33934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1928812"/>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414462"/>
            <a:ext cx="2202181" cy="432197"/>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414462"/>
            <a:ext cx="2199085" cy="432197"/>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1928812"/>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1324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3655324"/>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3655323"/>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3223127"/>
            <a:ext cx="2199085"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206073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43013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0331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01D9830-860B-DF4B-8262-83B2C9951870}"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17833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01D9830-860B-DF4B-8262-83B2C995187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282661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01D9830-860B-DF4B-8262-83B2C9951870}"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23678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01D9830-860B-DF4B-8262-83B2C9951870}"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417864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D9830-860B-DF4B-8262-83B2C9951870}"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09819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01D9830-860B-DF4B-8262-83B2C995187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22473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01D9830-860B-DF4B-8262-83B2C9951870}"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A837-FE30-8C4F-84C3-E47305FF735E}" type="slidenum">
              <a:rPr lang="en-US" smtClean="0"/>
              <a:t>‹#›</a:t>
            </a:fld>
            <a:endParaRPr lang="en-US"/>
          </a:p>
        </p:txBody>
      </p:sp>
    </p:spTree>
    <p:extLst>
      <p:ext uri="{BB962C8B-B14F-4D97-AF65-F5344CB8AC3E}">
        <p14:creationId xmlns:p14="http://schemas.microsoft.com/office/powerpoint/2010/main" val="138614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01D9830-860B-DF4B-8262-83B2C9951870}" type="datetimeFigureOut">
              <a:rPr lang="en-US" smtClean="0"/>
              <a:t>7/24/2022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F5BA837-FE30-8C4F-84C3-E47305FF735E}" type="slidenum">
              <a:rPr lang="en-US" smtClean="0"/>
              <a:t>‹#›</a:t>
            </a:fld>
            <a:endParaRPr lang="en-US"/>
          </a:p>
        </p:txBody>
      </p:sp>
      <p:sp>
        <p:nvSpPr>
          <p:cNvPr id="7" name="Title 1">
            <a:extLst>
              <a:ext uri="{FF2B5EF4-FFF2-40B4-BE49-F238E27FC236}">
                <a16:creationId xmlns:a16="http://schemas.microsoft.com/office/drawing/2014/main" id="{37086B09-CA18-9998-2178-52795F9FC175}"/>
              </a:ext>
            </a:extLst>
          </p:cNvPr>
          <p:cNvSpPr txBox="1">
            <a:spLocks/>
          </p:cNvSpPr>
          <p:nvPr userDrawn="1"/>
        </p:nvSpPr>
        <p:spPr>
          <a:xfrm>
            <a:off x="0" y="9822"/>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solidFill>
                  <a:srgbClr val="2D6D61"/>
                </a:solidFill>
                <a:latin typeface="Calibri" panose="020F0502020204030204" pitchFamily="34" charset="0"/>
                <a:cs typeface="Calibri" panose="020F0502020204030204" pitchFamily="34" charset="0"/>
              </a:rPr>
              <a:t>MAKING A DIFFERENCE WHERE YOU ARE</a:t>
            </a:r>
          </a:p>
        </p:txBody>
      </p:sp>
      <p:cxnSp>
        <p:nvCxnSpPr>
          <p:cNvPr id="9" name="Straight Arrow Connector 8">
            <a:extLst>
              <a:ext uri="{FF2B5EF4-FFF2-40B4-BE49-F238E27FC236}">
                <a16:creationId xmlns:a16="http://schemas.microsoft.com/office/drawing/2014/main" id="{0170C2AC-FE2D-0715-FE44-4A86CB2FB290}"/>
              </a:ext>
            </a:extLst>
          </p:cNvPr>
          <p:cNvCxnSpPr>
            <a:cxnSpLocks/>
          </p:cNvCxnSpPr>
          <p:nvPr userDrawn="1"/>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pic>
        <p:nvPicPr>
          <p:cNvPr id="12" name="Picture 11" descr="A picture containing text&#10;&#10;Description automatically generated">
            <a:extLst>
              <a:ext uri="{FF2B5EF4-FFF2-40B4-BE49-F238E27FC236}">
                <a16:creationId xmlns:a16="http://schemas.microsoft.com/office/drawing/2014/main" id="{89D8D2EB-3C55-87B9-E0B8-15035BAEED9B}"/>
              </a:ext>
            </a:extLst>
          </p:cNvPr>
          <p:cNvPicPr>
            <a:picLocks noChangeAspect="1"/>
          </p:cNvPicPr>
          <p:nvPr userDrawn="1"/>
        </p:nvPicPr>
        <p:blipFill>
          <a:blip r:embed="rId13"/>
          <a:stretch>
            <a:fillRect/>
          </a:stretch>
        </p:blipFill>
        <p:spPr>
          <a:xfrm>
            <a:off x="-1" y="9822"/>
            <a:ext cx="9144000" cy="5143500"/>
          </a:xfrm>
          <a:prstGeom prst="rect">
            <a:avLst/>
          </a:prstGeom>
        </p:spPr>
      </p:pic>
    </p:spTree>
    <p:extLst>
      <p:ext uri="{BB962C8B-B14F-4D97-AF65-F5344CB8AC3E}">
        <p14:creationId xmlns:p14="http://schemas.microsoft.com/office/powerpoint/2010/main" val="1755597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7/24/2022</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422299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a:bodyPr>
          <a:lstStyle/>
          <a:p>
            <a:r>
              <a:rPr lang="en-US" sz="3300" b="1" dirty="0">
                <a:effectLst/>
                <a:latin typeface="Arial" panose="020B0604020202020204" pitchFamily="34" charset="0"/>
                <a:cs typeface="Arial" panose="020B0604020202020204" pitchFamily="34" charset="0"/>
              </a:rPr>
              <a:t>Matthew 5:13-16,  </a:t>
            </a:r>
            <a:r>
              <a:rPr lang="en-US" sz="3675" b="1" dirty="0">
                <a:effectLst/>
                <a:latin typeface="Arial" panose="020B0604020202020204" pitchFamily="34" charset="0"/>
                <a:cs typeface="Arial" panose="020B0604020202020204" pitchFamily="34" charset="0"/>
              </a:rPr>
              <a:t>Jesus’ Words</a:t>
            </a:r>
            <a:endParaRPr lang="en-US" sz="4500" b="1" dirty="0">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08C6E15-B990-4403-AE5F-6A53D6E3C87A}"/>
              </a:ext>
            </a:extLst>
          </p:cNvPr>
          <p:cNvSpPr txBox="1"/>
          <p:nvPr/>
        </p:nvSpPr>
        <p:spPr>
          <a:xfrm>
            <a:off x="565287" y="871568"/>
            <a:ext cx="8013426" cy="4154984"/>
          </a:xfrm>
          <a:prstGeom prst="rect">
            <a:avLst/>
          </a:prstGeom>
          <a:noFill/>
        </p:spPr>
        <p:txBody>
          <a:bodyPr wrap="square">
            <a:spAutoFit/>
          </a:bodyPr>
          <a:lstStyle/>
          <a:p>
            <a:pPr defTabSz="342900"/>
            <a:r>
              <a:rPr lang="en-AU" sz="1350" dirty="0">
                <a:solidFill>
                  <a:srgbClr val="94D7E4">
                    <a:lumMod val="75000"/>
                  </a:srgbClr>
                </a:solidFill>
                <a:latin typeface="Arial" panose="020B0604020202020204" pitchFamily="34" charset="0"/>
                <a:cs typeface="Arial" panose="020B0604020202020204" pitchFamily="34" charset="0"/>
              </a:rPr>
              <a:t>13</a:t>
            </a:r>
            <a:r>
              <a:rPr lang="en-AU" sz="2400" dirty="0">
                <a:solidFill>
                  <a:srgbClr val="FFFF00"/>
                </a:solidFill>
                <a:latin typeface="Arial" panose="020B0604020202020204" pitchFamily="34" charset="0"/>
              </a:rPr>
              <a:t> “You are the salt of the earth. But if the salt loses its saltiness, how can it be made salty again? It is no longer good for anything, except to be thrown out and trampled underfoot.</a:t>
            </a:r>
          </a:p>
          <a:p>
            <a:pPr defTabSz="342900"/>
            <a:r>
              <a:rPr lang="en-AU" sz="1350" dirty="0">
                <a:solidFill>
                  <a:srgbClr val="94D7E4">
                    <a:lumMod val="75000"/>
                  </a:srgbClr>
                </a:solidFill>
                <a:latin typeface="Arial" panose="020B0604020202020204" pitchFamily="34" charset="0"/>
                <a:cs typeface="Arial" panose="020B0604020202020204" pitchFamily="34" charset="0"/>
              </a:rPr>
              <a:t>14</a:t>
            </a:r>
            <a:r>
              <a:rPr lang="en-AU" sz="2400" dirty="0">
                <a:solidFill>
                  <a:srgbClr val="FFFF00"/>
                </a:solidFill>
                <a:latin typeface="Arial" panose="020B0604020202020204" pitchFamily="34" charset="0"/>
              </a:rPr>
              <a:t> “You are the light of the world. A town built on a hill cannot be hidden. </a:t>
            </a:r>
            <a:r>
              <a:rPr lang="en-AU" sz="1350" dirty="0">
                <a:solidFill>
                  <a:srgbClr val="94D7E4">
                    <a:lumMod val="75000"/>
                  </a:srgbClr>
                </a:solidFill>
                <a:latin typeface="Arial" panose="020B0604020202020204" pitchFamily="34" charset="0"/>
                <a:cs typeface="Arial" panose="020B0604020202020204" pitchFamily="34" charset="0"/>
              </a:rPr>
              <a:t>15</a:t>
            </a:r>
            <a:r>
              <a:rPr lang="en-AU" sz="2400" dirty="0">
                <a:solidFill>
                  <a:srgbClr val="FFFF00"/>
                </a:solidFill>
                <a:latin typeface="Arial" panose="020B0604020202020204" pitchFamily="34" charset="0"/>
              </a:rPr>
              <a:t> Neither do people light a lamp and put it under a bowl. Instead they put it on its stand, and it gives light to everyone in the house. </a:t>
            </a:r>
            <a:r>
              <a:rPr lang="en-AU" sz="1350" dirty="0">
                <a:solidFill>
                  <a:srgbClr val="94D7E4">
                    <a:lumMod val="75000"/>
                  </a:srgbClr>
                </a:solidFill>
                <a:latin typeface="Arial" panose="020B0604020202020204" pitchFamily="34" charset="0"/>
                <a:cs typeface="Arial" panose="020B0604020202020204" pitchFamily="34" charset="0"/>
              </a:rPr>
              <a:t>16</a:t>
            </a:r>
            <a:r>
              <a:rPr lang="en-AU" sz="2400" dirty="0">
                <a:solidFill>
                  <a:srgbClr val="FFFF00"/>
                </a:solidFill>
                <a:latin typeface="Arial" panose="020B0604020202020204" pitchFamily="34" charset="0"/>
              </a:rPr>
              <a:t> In the same way, let your light shine before others, that they may see your good deeds and glorify your Father in heaven.</a:t>
            </a:r>
          </a:p>
          <a:p>
            <a:pPr defTabSz="342900"/>
            <a:endParaRPr lang="en-US"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221948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679269" y="1032591"/>
            <a:ext cx="7289074" cy="3046988"/>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 continue to work out your salvation with fear and trembling, for it is God who works in you to will and            to act in order to fulfill his good purpose. Do everything without grumbling or arguing, so that you may become blameless and pure, “children of God without fault in a warped and crooked generation.” Then you will shine among them like stars in the sky as you hold                  firmly to the word of life.</a:t>
            </a: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GOOD CONDUCT LEADS TO GOOD WITNESS</a:t>
            </a:r>
          </a:p>
        </p:txBody>
      </p:sp>
      <p:sp>
        <p:nvSpPr>
          <p:cNvPr id="15" name="TextBox 14">
            <a:extLst>
              <a:ext uri="{FF2B5EF4-FFF2-40B4-BE49-F238E27FC236}">
                <a16:creationId xmlns:a16="http://schemas.microsoft.com/office/drawing/2014/main" id="{D25A36CF-D007-1C3F-F4A2-DC7866F3803A}"/>
              </a:ext>
            </a:extLst>
          </p:cNvPr>
          <p:cNvSpPr txBox="1"/>
          <p:nvPr/>
        </p:nvSpPr>
        <p:spPr>
          <a:xfrm rot="16200000">
            <a:off x="6781493" y="2325253"/>
            <a:ext cx="3046987" cy="461665"/>
          </a:xfrm>
          <a:prstGeom prst="rect">
            <a:avLst/>
          </a:prstGeom>
          <a:solidFill>
            <a:srgbClr val="E5BD12"/>
          </a:solidFill>
          <a:ln>
            <a:noFill/>
          </a:ln>
        </p:spPr>
        <p:txBody>
          <a:bodyPr wrap="square" rtlCol="0">
            <a:spAutoFit/>
          </a:bodyPr>
          <a:lstStyle/>
          <a:p>
            <a:pPr algn="ctr"/>
            <a:r>
              <a:rPr lang="en-US" sz="2400" b="1" dirty="0"/>
              <a:t>2:12-15</a:t>
            </a:r>
            <a:endParaRPr lang="en-US" sz="2200" b="1" dirty="0"/>
          </a:p>
        </p:txBody>
      </p:sp>
    </p:spTree>
    <p:extLst>
      <p:ext uri="{BB962C8B-B14F-4D97-AF65-F5344CB8AC3E}">
        <p14:creationId xmlns:p14="http://schemas.microsoft.com/office/powerpoint/2010/main" val="270704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679269" y="1032591"/>
            <a:ext cx="7289074" cy="830997"/>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 continue to work out your salvation                             with fear and trembling </a:t>
            </a: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GOOD CONDUCT LEADS TO GOOD WITNESS</a:t>
            </a:r>
          </a:p>
        </p:txBody>
      </p:sp>
      <p:sp>
        <p:nvSpPr>
          <p:cNvPr id="15" name="TextBox 14">
            <a:extLst>
              <a:ext uri="{FF2B5EF4-FFF2-40B4-BE49-F238E27FC236}">
                <a16:creationId xmlns:a16="http://schemas.microsoft.com/office/drawing/2014/main" id="{D25A36CF-D007-1C3F-F4A2-DC7866F3803A}"/>
              </a:ext>
            </a:extLst>
          </p:cNvPr>
          <p:cNvSpPr txBox="1"/>
          <p:nvPr/>
        </p:nvSpPr>
        <p:spPr>
          <a:xfrm rot="16200000">
            <a:off x="6781493" y="2325253"/>
            <a:ext cx="3046987" cy="461665"/>
          </a:xfrm>
          <a:prstGeom prst="rect">
            <a:avLst/>
          </a:prstGeom>
          <a:solidFill>
            <a:srgbClr val="E5BD12"/>
          </a:solidFill>
          <a:ln>
            <a:noFill/>
          </a:ln>
        </p:spPr>
        <p:txBody>
          <a:bodyPr wrap="square" rtlCol="0">
            <a:spAutoFit/>
          </a:bodyPr>
          <a:lstStyle/>
          <a:p>
            <a:pPr algn="ctr"/>
            <a:r>
              <a:rPr lang="en-US" sz="2400" b="1" dirty="0"/>
              <a:t>2:12-15</a:t>
            </a:r>
            <a:endParaRPr lang="en-US" sz="2200" b="1" dirty="0"/>
          </a:p>
        </p:txBody>
      </p:sp>
      <p:sp>
        <p:nvSpPr>
          <p:cNvPr id="2" name="Rectangle 1">
            <a:extLst>
              <a:ext uri="{FF2B5EF4-FFF2-40B4-BE49-F238E27FC236}">
                <a16:creationId xmlns:a16="http://schemas.microsoft.com/office/drawing/2014/main" id="{ACE97897-0C5F-C9E3-B233-6F7E8AA40F06}"/>
              </a:ext>
            </a:extLst>
          </p:cNvPr>
          <p:cNvSpPr/>
          <p:nvPr/>
        </p:nvSpPr>
        <p:spPr>
          <a:xfrm>
            <a:off x="679269" y="2002971"/>
            <a:ext cx="7289074" cy="2076608"/>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We do not have to </a:t>
            </a:r>
            <a:r>
              <a:rPr lang="en-US" sz="2800" b="1" i="1" dirty="0">
                <a:ln>
                  <a:solidFill>
                    <a:schemeClr val="bg1"/>
                  </a:solidFill>
                </a:ln>
              </a:rPr>
              <a:t>work for </a:t>
            </a:r>
            <a:r>
              <a:rPr lang="en-US" sz="2800" dirty="0"/>
              <a:t>our salvation, </a:t>
            </a:r>
          </a:p>
          <a:p>
            <a:pPr algn="ctr"/>
            <a:r>
              <a:rPr lang="en-US" sz="2800" dirty="0"/>
              <a:t>but it is meant to be </a:t>
            </a:r>
            <a:r>
              <a:rPr lang="en-US" sz="2800" b="1" i="1" dirty="0">
                <a:ln>
                  <a:solidFill>
                    <a:schemeClr val="bg1"/>
                  </a:solidFill>
                </a:ln>
              </a:rPr>
              <a:t>worked out</a:t>
            </a:r>
            <a:endParaRPr lang="en-US" sz="2800" dirty="0">
              <a:ln>
                <a:solidFill>
                  <a:schemeClr val="bg1"/>
                </a:solidFill>
              </a:ln>
            </a:endParaRPr>
          </a:p>
          <a:p>
            <a:pPr algn="ctr"/>
            <a:r>
              <a:rPr lang="en-US" sz="2400" dirty="0"/>
              <a:t>EPHESIANS 2:8-10</a:t>
            </a:r>
          </a:p>
          <a:p>
            <a:pPr algn="ctr"/>
            <a:endParaRPr lang="en-US" sz="2800" dirty="0"/>
          </a:p>
          <a:p>
            <a:pPr algn="ctr"/>
            <a:r>
              <a:rPr lang="en-US" sz="2800" dirty="0">
                <a:solidFill>
                  <a:srgbClr val="286C6D"/>
                </a:solidFill>
              </a:rPr>
              <a:t>To do so is an AWESOME privilege</a:t>
            </a:r>
          </a:p>
        </p:txBody>
      </p:sp>
    </p:spTree>
    <p:extLst>
      <p:ext uri="{BB962C8B-B14F-4D97-AF65-F5344CB8AC3E}">
        <p14:creationId xmlns:p14="http://schemas.microsoft.com/office/powerpoint/2010/main" val="170064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679269" y="1032591"/>
            <a:ext cx="7289074" cy="830997"/>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 continue to work out your salvation                             with fear and trembling</a:t>
            </a: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GOOD CONDUCT LEADS TO GOOD WITNESS</a:t>
            </a:r>
          </a:p>
        </p:txBody>
      </p:sp>
      <p:sp>
        <p:nvSpPr>
          <p:cNvPr id="15" name="TextBox 14">
            <a:extLst>
              <a:ext uri="{FF2B5EF4-FFF2-40B4-BE49-F238E27FC236}">
                <a16:creationId xmlns:a16="http://schemas.microsoft.com/office/drawing/2014/main" id="{D25A36CF-D007-1C3F-F4A2-DC7866F3803A}"/>
              </a:ext>
            </a:extLst>
          </p:cNvPr>
          <p:cNvSpPr txBox="1"/>
          <p:nvPr/>
        </p:nvSpPr>
        <p:spPr>
          <a:xfrm rot="16200000">
            <a:off x="6781493" y="2325253"/>
            <a:ext cx="3046987" cy="461665"/>
          </a:xfrm>
          <a:prstGeom prst="rect">
            <a:avLst/>
          </a:prstGeom>
          <a:solidFill>
            <a:srgbClr val="E5BD12"/>
          </a:solidFill>
          <a:ln>
            <a:noFill/>
          </a:ln>
        </p:spPr>
        <p:txBody>
          <a:bodyPr wrap="square" rtlCol="0">
            <a:spAutoFit/>
          </a:bodyPr>
          <a:lstStyle/>
          <a:p>
            <a:pPr algn="ctr"/>
            <a:r>
              <a:rPr lang="en-US" sz="2400" b="1" dirty="0"/>
              <a:t>2:12-15</a:t>
            </a:r>
            <a:endParaRPr lang="en-US" sz="2200" b="1" dirty="0"/>
          </a:p>
        </p:txBody>
      </p:sp>
      <p:sp>
        <p:nvSpPr>
          <p:cNvPr id="2" name="Rectangle 1">
            <a:extLst>
              <a:ext uri="{FF2B5EF4-FFF2-40B4-BE49-F238E27FC236}">
                <a16:creationId xmlns:a16="http://schemas.microsoft.com/office/drawing/2014/main" id="{ACE97897-0C5F-C9E3-B233-6F7E8AA40F06}"/>
              </a:ext>
            </a:extLst>
          </p:cNvPr>
          <p:cNvSpPr/>
          <p:nvPr/>
        </p:nvSpPr>
        <p:spPr>
          <a:xfrm>
            <a:off x="679269" y="2002971"/>
            <a:ext cx="7289074" cy="2076608"/>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We do not have to </a:t>
            </a:r>
            <a:r>
              <a:rPr lang="en-US" sz="2800" b="1" i="1" dirty="0">
                <a:ln>
                  <a:solidFill>
                    <a:schemeClr val="bg1"/>
                  </a:solidFill>
                </a:ln>
              </a:rPr>
              <a:t>work for </a:t>
            </a:r>
            <a:r>
              <a:rPr lang="en-US" sz="2800" dirty="0"/>
              <a:t>our salvation, </a:t>
            </a:r>
          </a:p>
          <a:p>
            <a:pPr algn="ctr"/>
            <a:r>
              <a:rPr lang="en-US" sz="2800" dirty="0"/>
              <a:t>but it is meant to be </a:t>
            </a:r>
            <a:r>
              <a:rPr lang="en-US" sz="2800" b="1" i="1" dirty="0">
                <a:ln>
                  <a:solidFill>
                    <a:schemeClr val="bg1"/>
                  </a:solidFill>
                </a:ln>
              </a:rPr>
              <a:t>worked out</a:t>
            </a:r>
            <a:endParaRPr lang="en-US" sz="2800" dirty="0">
              <a:ln>
                <a:solidFill>
                  <a:schemeClr val="bg1"/>
                </a:solidFill>
              </a:ln>
            </a:endParaRPr>
          </a:p>
          <a:p>
            <a:pPr algn="ctr"/>
            <a:r>
              <a:rPr lang="en-US" sz="2400" dirty="0"/>
              <a:t>EPHESIANS 2:8-10</a:t>
            </a:r>
          </a:p>
          <a:p>
            <a:pPr algn="ctr"/>
            <a:endParaRPr lang="en-US" sz="2800" dirty="0"/>
          </a:p>
          <a:p>
            <a:pPr algn="ctr"/>
            <a:r>
              <a:rPr lang="en-US" sz="2800" dirty="0"/>
              <a:t>To do so is an AWESOME privilege</a:t>
            </a:r>
          </a:p>
        </p:txBody>
      </p:sp>
    </p:spTree>
    <p:extLst>
      <p:ext uri="{BB962C8B-B14F-4D97-AF65-F5344CB8AC3E}">
        <p14:creationId xmlns:p14="http://schemas.microsoft.com/office/powerpoint/2010/main" val="76182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679269" y="1032591"/>
            <a:ext cx="7289074" cy="830997"/>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for it is God who works in you to will and to act in           order to fulfill his good purpose. </a:t>
            </a: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GOOD CONDUCT LEADS TO GOOD WITNESS</a:t>
            </a:r>
          </a:p>
        </p:txBody>
      </p:sp>
      <p:sp>
        <p:nvSpPr>
          <p:cNvPr id="15" name="TextBox 14">
            <a:extLst>
              <a:ext uri="{FF2B5EF4-FFF2-40B4-BE49-F238E27FC236}">
                <a16:creationId xmlns:a16="http://schemas.microsoft.com/office/drawing/2014/main" id="{D25A36CF-D007-1C3F-F4A2-DC7866F3803A}"/>
              </a:ext>
            </a:extLst>
          </p:cNvPr>
          <p:cNvSpPr txBox="1"/>
          <p:nvPr/>
        </p:nvSpPr>
        <p:spPr>
          <a:xfrm rot="16200000">
            <a:off x="6781493" y="2325253"/>
            <a:ext cx="3046987" cy="461665"/>
          </a:xfrm>
          <a:prstGeom prst="rect">
            <a:avLst/>
          </a:prstGeom>
          <a:solidFill>
            <a:srgbClr val="E5BD12"/>
          </a:solidFill>
          <a:ln>
            <a:noFill/>
          </a:ln>
        </p:spPr>
        <p:txBody>
          <a:bodyPr wrap="square" rtlCol="0">
            <a:spAutoFit/>
          </a:bodyPr>
          <a:lstStyle/>
          <a:p>
            <a:pPr algn="ctr"/>
            <a:r>
              <a:rPr lang="en-US" sz="2400" b="1" dirty="0"/>
              <a:t>2:12-15</a:t>
            </a:r>
            <a:endParaRPr lang="en-US" sz="2200" b="1" dirty="0"/>
          </a:p>
        </p:txBody>
      </p:sp>
      <p:sp>
        <p:nvSpPr>
          <p:cNvPr id="2" name="Rectangle 1">
            <a:extLst>
              <a:ext uri="{FF2B5EF4-FFF2-40B4-BE49-F238E27FC236}">
                <a16:creationId xmlns:a16="http://schemas.microsoft.com/office/drawing/2014/main" id="{8CA1128C-8FBC-F327-BF39-B75CBF8A21EB}"/>
              </a:ext>
            </a:extLst>
          </p:cNvPr>
          <p:cNvSpPr/>
          <p:nvPr/>
        </p:nvSpPr>
        <p:spPr>
          <a:xfrm>
            <a:off x="679269" y="2002971"/>
            <a:ext cx="7289074" cy="2076608"/>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Working it out is possible, relying on God’s power through the indwelling Holy Spirit</a:t>
            </a:r>
          </a:p>
          <a:p>
            <a:pPr algn="ctr"/>
            <a:endParaRPr lang="en-US" sz="2400" dirty="0"/>
          </a:p>
          <a:p>
            <a:pPr algn="ctr"/>
            <a:r>
              <a:rPr lang="en-US" sz="2400" dirty="0"/>
              <a:t>PHILIPPIANS 2:1-4</a:t>
            </a:r>
            <a:endParaRPr lang="en-US" sz="2800" dirty="0">
              <a:solidFill>
                <a:srgbClr val="286C6D"/>
              </a:solidFill>
            </a:endParaRPr>
          </a:p>
        </p:txBody>
      </p:sp>
    </p:spTree>
    <p:extLst>
      <p:ext uri="{BB962C8B-B14F-4D97-AF65-F5344CB8AC3E}">
        <p14:creationId xmlns:p14="http://schemas.microsoft.com/office/powerpoint/2010/main" val="105384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679269" y="1032591"/>
            <a:ext cx="7289074" cy="1938992"/>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Do everything without grumbling or arguing, so that you may become blameless and pure, “children of God without fault in a warped and crooked generation.” Then you will shine among them like stars in the sky as you hold firmly to the word of life.</a:t>
            </a: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GOOD CONDUCT LEADS TO GOOD WITNESS</a:t>
            </a:r>
          </a:p>
        </p:txBody>
      </p:sp>
      <p:sp>
        <p:nvSpPr>
          <p:cNvPr id="15" name="TextBox 14">
            <a:extLst>
              <a:ext uri="{FF2B5EF4-FFF2-40B4-BE49-F238E27FC236}">
                <a16:creationId xmlns:a16="http://schemas.microsoft.com/office/drawing/2014/main" id="{D25A36CF-D007-1C3F-F4A2-DC7866F3803A}"/>
              </a:ext>
            </a:extLst>
          </p:cNvPr>
          <p:cNvSpPr txBox="1"/>
          <p:nvPr/>
        </p:nvSpPr>
        <p:spPr>
          <a:xfrm rot="16200000">
            <a:off x="6781493" y="2325253"/>
            <a:ext cx="3046987" cy="461665"/>
          </a:xfrm>
          <a:prstGeom prst="rect">
            <a:avLst/>
          </a:prstGeom>
          <a:solidFill>
            <a:srgbClr val="E5BD12"/>
          </a:solidFill>
          <a:ln>
            <a:noFill/>
          </a:ln>
        </p:spPr>
        <p:txBody>
          <a:bodyPr wrap="square" rtlCol="0">
            <a:spAutoFit/>
          </a:bodyPr>
          <a:lstStyle/>
          <a:p>
            <a:pPr algn="ctr"/>
            <a:r>
              <a:rPr lang="en-US" sz="2400" b="1" dirty="0"/>
              <a:t>2:12-15</a:t>
            </a:r>
            <a:endParaRPr lang="en-US" sz="2200" b="1" dirty="0"/>
          </a:p>
        </p:txBody>
      </p:sp>
      <p:sp>
        <p:nvSpPr>
          <p:cNvPr id="2" name="Rectangle 1">
            <a:extLst>
              <a:ext uri="{FF2B5EF4-FFF2-40B4-BE49-F238E27FC236}">
                <a16:creationId xmlns:a16="http://schemas.microsoft.com/office/drawing/2014/main" id="{98F44791-8BAC-B6C3-FAEA-FCDE6B846420}"/>
              </a:ext>
            </a:extLst>
          </p:cNvPr>
          <p:cNvSpPr/>
          <p:nvPr/>
        </p:nvSpPr>
        <p:spPr>
          <a:xfrm>
            <a:off x="679269" y="3091543"/>
            <a:ext cx="7289074" cy="988036"/>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Good conduct in relationships supports                  the credibility of the gospel message</a:t>
            </a:r>
          </a:p>
        </p:txBody>
      </p:sp>
    </p:spTree>
    <p:extLst>
      <p:ext uri="{BB962C8B-B14F-4D97-AF65-F5344CB8AC3E}">
        <p14:creationId xmlns:p14="http://schemas.microsoft.com/office/powerpoint/2010/main" val="3474564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8DEE5C2-A8FB-E6F4-F7E1-D2007FFA5933}"/>
              </a:ext>
            </a:extLst>
          </p:cNvPr>
          <p:cNvSpPr/>
          <p:nvPr/>
        </p:nvSpPr>
        <p:spPr>
          <a:xfrm>
            <a:off x="0" y="0"/>
            <a:ext cx="9144000" cy="4401204"/>
          </a:xfrm>
          <a:prstGeom prst="rect">
            <a:avLst/>
          </a:prstGeom>
          <a:solidFill>
            <a:schemeClr val="bg1">
              <a:alpha val="4800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E78CE61-12B1-99BA-A831-6AC1D17D3883}"/>
              </a:ext>
            </a:extLst>
          </p:cNvPr>
          <p:cNvSpPr txBox="1"/>
          <p:nvPr/>
        </p:nvSpPr>
        <p:spPr>
          <a:xfrm>
            <a:off x="214686" y="278296"/>
            <a:ext cx="3907863" cy="4647426"/>
          </a:xfrm>
          <a:prstGeom prst="rect">
            <a:avLst/>
          </a:prstGeom>
          <a:noFill/>
        </p:spPr>
        <p:txBody>
          <a:bodyPr wrap="square" rtlCol="0">
            <a:spAutoFit/>
          </a:bodyPr>
          <a:lstStyle/>
          <a:p>
            <a:r>
              <a:rPr lang="en-AU" sz="2400" dirty="0"/>
              <a:t>PHILIPPIANS 2:14-16 - PAUL</a:t>
            </a:r>
            <a:br>
              <a:rPr lang="en-AU" sz="2400" dirty="0"/>
            </a:br>
            <a:r>
              <a:rPr lang="en-AU" sz="2400" i="1" dirty="0"/>
              <a:t>Do everything without grumbling or arguing, </a:t>
            </a:r>
            <a:r>
              <a:rPr lang="en-AU" sz="2400" i="1" baseline="30000" dirty="0"/>
              <a:t> </a:t>
            </a:r>
            <a:r>
              <a:rPr lang="en-AU" sz="2400" i="1" dirty="0"/>
              <a:t>so that you may become blameless and pure, “children of God without fault in a warped and crooked generation.”</a:t>
            </a:r>
            <a:r>
              <a:rPr lang="en-AU" sz="2400" i="1" baseline="30000" dirty="0"/>
              <a:t> </a:t>
            </a:r>
            <a:r>
              <a:rPr lang="en-AU" sz="2400" i="1" dirty="0"/>
              <a:t>Then you will </a:t>
            </a:r>
            <a:r>
              <a:rPr lang="en-AU" sz="2400" b="1" i="1" dirty="0"/>
              <a:t>shine among them like stars in the sky as you hold firmly to the word of life</a:t>
            </a:r>
            <a:r>
              <a:rPr lang="en-AU" sz="2400" i="1" dirty="0"/>
              <a:t>. </a:t>
            </a:r>
            <a:br>
              <a:rPr lang="en-AU" sz="1600" dirty="0"/>
            </a:br>
            <a:endParaRPr lang="en-AU" sz="1600" dirty="0"/>
          </a:p>
          <a:p>
            <a:endParaRPr lang="en-US" sz="1600" dirty="0"/>
          </a:p>
        </p:txBody>
      </p:sp>
      <p:sp>
        <p:nvSpPr>
          <p:cNvPr id="5" name="TextBox 4">
            <a:extLst>
              <a:ext uri="{FF2B5EF4-FFF2-40B4-BE49-F238E27FC236}">
                <a16:creationId xmlns:a16="http://schemas.microsoft.com/office/drawing/2014/main" id="{524CA461-6337-8933-DF8F-64941C08C57A}"/>
              </a:ext>
            </a:extLst>
          </p:cNvPr>
          <p:cNvSpPr txBox="1"/>
          <p:nvPr/>
        </p:nvSpPr>
        <p:spPr>
          <a:xfrm>
            <a:off x="4122549" y="278296"/>
            <a:ext cx="4532287" cy="4401205"/>
          </a:xfrm>
          <a:prstGeom prst="rect">
            <a:avLst/>
          </a:prstGeom>
          <a:noFill/>
        </p:spPr>
        <p:txBody>
          <a:bodyPr wrap="square" rtlCol="0">
            <a:spAutoFit/>
          </a:bodyPr>
          <a:lstStyle/>
          <a:p>
            <a:r>
              <a:rPr lang="en-AU" sz="2400" dirty="0"/>
              <a:t>MATTHEW 5:14-16 - JESUS </a:t>
            </a:r>
          </a:p>
          <a:p>
            <a:r>
              <a:rPr lang="en-AU" sz="2400" b="1" i="1" dirty="0"/>
              <a:t>You are the light of the world</a:t>
            </a:r>
            <a:r>
              <a:rPr lang="en-AU" sz="2400" i="1" dirty="0"/>
              <a:t>. A town built on a hill cannot be hidden. Neither do people light a lamp and put it under a bowl. Instead they put it on its stand, and it gives light to everyone in the house. In the same way, </a:t>
            </a:r>
            <a:r>
              <a:rPr lang="en-AU" sz="2400" b="1" i="1" dirty="0"/>
              <a:t>let your light shine before others, that they may see your good deeds and glorify your Father in heaven.</a:t>
            </a:r>
          </a:p>
          <a:p>
            <a:endParaRPr lang="en-US" sz="1600" dirty="0"/>
          </a:p>
        </p:txBody>
      </p:sp>
      <p:sp>
        <p:nvSpPr>
          <p:cNvPr id="7" name="Rectangle 6">
            <a:extLst>
              <a:ext uri="{FF2B5EF4-FFF2-40B4-BE49-F238E27FC236}">
                <a16:creationId xmlns:a16="http://schemas.microsoft.com/office/drawing/2014/main" id="{1FAEAA06-CDC0-E181-4C17-0BD7270B864B}"/>
              </a:ext>
            </a:extLst>
          </p:cNvPr>
          <p:cNvSpPr/>
          <p:nvPr/>
        </p:nvSpPr>
        <p:spPr>
          <a:xfrm>
            <a:off x="325464" y="1861941"/>
            <a:ext cx="8329372" cy="988036"/>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rPr>
              <a:t>PURPOSE</a:t>
            </a:r>
            <a:r>
              <a:rPr lang="en-US" sz="3200" dirty="0">
                <a:solidFill>
                  <a:schemeClr val="bg1"/>
                </a:solidFill>
              </a:rPr>
              <a:t>: </a:t>
            </a:r>
          </a:p>
          <a:p>
            <a:r>
              <a:rPr lang="en-US" sz="3200" dirty="0">
                <a:solidFill>
                  <a:schemeClr val="bg1"/>
                </a:solidFill>
              </a:rPr>
              <a:t>	Believers bring God’s light into the world</a:t>
            </a:r>
          </a:p>
        </p:txBody>
      </p:sp>
    </p:spTree>
    <p:extLst>
      <p:ext uri="{BB962C8B-B14F-4D97-AF65-F5344CB8AC3E}">
        <p14:creationId xmlns:p14="http://schemas.microsoft.com/office/powerpoint/2010/main" val="349237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8DEE5C2-A8FB-E6F4-F7E1-D2007FFA5933}"/>
              </a:ext>
            </a:extLst>
          </p:cNvPr>
          <p:cNvSpPr/>
          <p:nvPr/>
        </p:nvSpPr>
        <p:spPr>
          <a:xfrm>
            <a:off x="0" y="0"/>
            <a:ext cx="9144000" cy="4401204"/>
          </a:xfrm>
          <a:prstGeom prst="rect">
            <a:avLst/>
          </a:prstGeom>
          <a:solidFill>
            <a:schemeClr val="bg1">
              <a:alpha val="4800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E78CE61-12B1-99BA-A831-6AC1D17D3883}"/>
              </a:ext>
            </a:extLst>
          </p:cNvPr>
          <p:cNvSpPr txBox="1"/>
          <p:nvPr/>
        </p:nvSpPr>
        <p:spPr>
          <a:xfrm>
            <a:off x="214686" y="278296"/>
            <a:ext cx="3907863" cy="4647426"/>
          </a:xfrm>
          <a:prstGeom prst="rect">
            <a:avLst/>
          </a:prstGeom>
          <a:noFill/>
        </p:spPr>
        <p:txBody>
          <a:bodyPr wrap="square" rtlCol="0">
            <a:spAutoFit/>
          </a:bodyPr>
          <a:lstStyle/>
          <a:p>
            <a:r>
              <a:rPr lang="en-AU" sz="2400" dirty="0"/>
              <a:t>PHILIPPIANS 2:14-16 - PAUL</a:t>
            </a:r>
            <a:br>
              <a:rPr lang="en-AU" sz="2400" dirty="0"/>
            </a:br>
            <a:r>
              <a:rPr lang="en-AU" sz="2400" b="1" i="1" dirty="0"/>
              <a:t>Do everything without grumbling or arguing, </a:t>
            </a:r>
            <a:r>
              <a:rPr lang="en-AU" sz="2400" b="1" i="1" baseline="30000" dirty="0"/>
              <a:t> </a:t>
            </a:r>
            <a:r>
              <a:rPr lang="en-AU" sz="2400" b="1" i="1" dirty="0"/>
              <a:t>so that you may become blameless and pure, “children of God without fault in a warped and crooked generation.”</a:t>
            </a:r>
            <a:r>
              <a:rPr lang="en-AU" sz="2400" b="1" i="1" baseline="30000" dirty="0"/>
              <a:t> </a:t>
            </a:r>
            <a:r>
              <a:rPr lang="en-AU" sz="2400" i="1" dirty="0"/>
              <a:t>Then you will shine among them like stars in the sky as you hold firmly to the word of life. </a:t>
            </a:r>
            <a:br>
              <a:rPr lang="en-AU" sz="1600" dirty="0"/>
            </a:br>
            <a:endParaRPr lang="en-AU" sz="1600" dirty="0"/>
          </a:p>
          <a:p>
            <a:endParaRPr lang="en-US" sz="1600" dirty="0"/>
          </a:p>
        </p:txBody>
      </p:sp>
      <p:sp>
        <p:nvSpPr>
          <p:cNvPr id="5" name="TextBox 4">
            <a:extLst>
              <a:ext uri="{FF2B5EF4-FFF2-40B4-BE49-F238E27FC236}">
                <a16:creationId xmlns:a16="http://schemas.microsoft.com/office/drawing/2014/main" id="{524CA461-6337-8933-DF8F-64941C08C57A}"/>
              </a:ext>
            </a:extLst>
          </p:cNvPr>
          <p:cNvSpPr txBox="1"/>
          <p:nvPr/>
        </p:nvSpPr>
        <p:spPr>
          <a:xfrm>
            <a:off x="4122549" y="278296"/>
            <a:ext cx="4532287" cy="4401205"/>
          </a:xfrm>
          <a:prstGeom prst="rect">
            <a:avLst/>
          </a:prstGeom>
          <a:noFill/>
        </p:spPr>
        <p:txBody>
          <a:bodyPr wrap="square" rtlCol="0">
            <a:spAutoFit/>
          </a:bodyPr>
          <a:lstStyle/>
          <a:p>
            <a:r>
              <a:rPr lang="en-AU" sz="2400" dirty="0"/>
              <a:t>MATTHEW 5:14-16 - JESUS </a:t>
            </a:r>
          </a:p>
          <a:p>
            <a:r>
              <a:rPr lang="en-AU" sz="2400" i="1" dirty="0"/>
              <a:t>You are the light of the world. A town built on a hill cannot be hidden. Neither do people light a lamp and put it under a bowl. Instead they put it on its stand, and it gives light to everyone in the house. In the same way, let your light shine before others, </a:t>
            </a:r>
            <a:r>
              <a:rPr lang="en-AU" sz="2400" b="1" i="1" dirty="0"/>
              <a:t>that they may see your good deeds </a:t>
            </a:r>
            <a:r>
              <a:rPr lang="en-AU" sz="2400" i="1" dirty="0"/>
              <a:t>and glorify your Father in heaven.</a:t>
            </a:r>
          </a:p>
          <a:p>
            <a:endParaRPr lang="en-US" sz="1600" dirty="0"/>
          </a:p>
        </p:txBody>
      </p:sp>
      <p:sp>
        <p:nvSpPr>
          <p:cNvPr id="2" name="Rectangle 1">
            <a:extLst>
              <a:ext uri="{FF2B5EF4-FFF2-40B4-BE49-F238E27FC236}">
                <a16:creationId xmlns:a16="http://schemas.microsoft.com/office/drawing/2014/main" id="{5892943B-FE26-0417-5723-134B92154527}"/>
              </a:ext>
            </a:extLst>
          </p:cNvPr>
          <p:cNvSpPr/>
          <p:nvPr/>
        </p:nvSpPr>
        <p:spPr>
          <a:xfrm>
            <a:off x="214686" y="1846443"/>
            <a:ext cx="8440150" cy="988036"/>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rPr>
              <a:t>POWER</a:t>
            </a:r>
            <a:r>
              <a:rPr lang="en-US" sz="3200" dirty="0">
                <a:solidFill>
                  <a:schemeClr val="bg1"/>
                </a:solidFill>
              </a:rPr>
              <a:t>: </a:t>
            </a:r>
          </a:p>
          <a:p>
            <a:r>
              <a:rPr lang="en-US" sz="3200" dirty="0">
                <a:solidFill>
                  <a:schemeClr val="bg1"/>
                </a:solidFill>
              </a:rPr>
              <a:t>	What we do authenticates what we say</a:t>
            </a:r>
          </a:p>
        </p:txBody>
      </p:sp>
    </p:spTree>
    <p:extLst>
      <p:ext uri="{BB962C8B-B14F-4D97-AF65-F5344CB8AC3E}">
        <p14:creationId xmlns:p14="http://schemas.microsoft.com/office/powerpoint/2010/main" val="413166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8DEE5C2-A8FB-E6F4-F7E1-D2007FFA5933}"/>
              </a:ext>
            </a:extLst>
          </p:cNvPr>
          <p:cNvSpPr/>
          <p:nvPr/>
        </p:nvSpPr>
        <p:spPr>
          <a:xfrm>
            <a:off x="0" y="0"/>
            <a:ext cx="9144000" cy="4401204"/>
          </a:xfrm>
          <a:prstGeom prst="rect">
            <a:avLst/>
          </a:prstGeom>
          <a:solidFill>
            <a:schemeClr val="bg1">
              <a:alpha val="4800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E78CE61-12B1-99BA-A831-6AC1D17D3883}"/>
              </a:ext>
            </a:extLst>
          </p:cNvPr>
          <p:cNvSpPr txBox="1"/>
          <p:nvPr/>
        </p:nvSpPr>
        <p:spPr>
          <a:xfrm>
            <a:off x="214686" y="278296"/>
            <a:ext cx="3907863" cy="4339650"/>
          </a:xfrm>
          <a:prstGeom prst="rect">
            <a:avLst/>
          </a:prstGeom>
          <a:noFill/>
        </p:spPr>
        <p:txBody>
          <a:bodyPr wrap="square" rtlCol="0">
            <a:spAutoFit/>
          </a:bodyPr>
          <a:lstStyle/>
          <a:p>
            <a:r>
              <a:rPr lang="en-AU" sz="2400" dirty="0"/>
              <a:t>PHILIPPIANS 2:14-16 - PAUL</a:t>
            </a:r>
            <a:br>
              <a:rPr lang="en-AU" sz="2400" dirty="0"/>
            </a:br>
            <a:r>
              <a:rPr lang="en-AU" sz="2400" i="1" dirty="0"/>
              <a:t>Do everything without grumbling or arguing, </a:t>
            </a:r>
            <a:r>
              <a:rPr lang="en-AU" sz="2400" i="1" baseline="30000" dirty="0"/>
              <a:t> </a:t>
            </a:r>
            <a:r>
              <a:rPr lang="en-AU" sz="2400" i="1" dirty="0"/>
              <a:t>so that you may become blameless and pure, “children of God without fault in a warped and crooked generation.”</a:t>
            </a:r>
            <a:r>
              <a:rPr lang="en-AU" sz="2400" i="1" baseline="30000" dirty="0"/>
              <a:t> </a:t>
            </a:r>
            <a:r>
              <a:rPr lang="en-AU" sz="2400" i="1" dirty="0"/>
              <a:t>Then you will shine</a:t>
            </a:r>
            <a:r>
              <a:rPr lang="en-AU" sz="2400" b="1" i="1" dirty="0"/>
              <a:t> </a:t>
            </a:r>
            <a:r>
              <a:rPr lang="en-AU" sz="2800" b="1" i="1" dirty="0"/>
              <a:t>among them </a:t>
            </a:r>
            <a:r>
              <a:rPr lang="en-AU" sz="2400" i="1" dirty="0"/>
              <a:t>like stars in the sky as you hold firmly to the word of life. </a:t>
            </a:r>
            <a:br>
              <a:rPr lang="en-AU" sz="1600" dirty="0"/>
            </a:br>
            <a:endParaRPr lang="en-AU" sz="1600" dirty="0"/>
          </a:p>
          <a:p>
            <a:endParaRPr lang="en-US" sz="1600" dirty="0"/>
          </a:p>
        </p:txBody>
      </p:sp>
      <p:sp>
        <p:nvSpPr>
          <p:cNvPr id="5" name="TextBox 4">
            <a:extLst>
              <a:ext uri="{FF2B5EF4-FFF2-40B4-BE49-F238E27FC236}">
                <a16:creationId xmlns:a16="http://schemas.microsoft.com/office/drawing/2014/main" id="{524CA461-6337-8933-DF8F-64941C08C57A}"/>
              </a:ext>
            </a:extLst>
          </p:cNvPr>
          <p:cNvSpPr txBox="1"/>
          <p:nvPr/>
        </p:nvSpPr>
        <p:spPr>
          <a:xfrm>
            <a:off x="4122549" y="278296"/>
            <a:ext cx="4532287" cy="4462760"/>
          </a:xfrm>
          <a:prstGeom prst="rect">
            <a:avLst/>
          </a:prstGeom>
          <a:noFill/>
        </p:spPr>
        <p:txBody>
          <a:bodyPr wrap="square" rtlCol="0">
            <a:spAutoFit/>
          </a:bodyPr>
          <a:lstStyle/>
          <a:p>
            <a:r>
              <a:rPr lang="en-AU" sz="2400" dirty="0"/>
              <a:t>MATTHEW 5:14-16 - JESUS </a:t>
            </a:r>
          </a:p>
          <a:p>
            <a:r>
              <a:rPr lang="en-AU" sz="2400" i="1" dirty="0"/>
              <a:t>You are the light of the world. A town built on a hill cannot be hidden. Neither do people light a lamp and put it under a bowl. Instead they put it on its stand, and it gives light to everyone in the house. In the same way, let your light shine</a:t>
            </a:r>
            <a:r>
              <a:rPr lang="en-AU" sz="2400" b="1" i="1" dirty="0"/>
              <a:t> </a:t>
            </a:r>
            <a:r>
              <a:rPr lang="en-AU" sz="2800" b="1" i="1" dirty="0"/>
              <a:t>before others</a:t>
            </a:r>
            <a:r>
              <a:rPr lang="en-AU" sz="2400" i="1" dirty="0"/>
              <a:t>, that they may see your good deeds and glorify your Father in heaven.</a:t>
            </a:r>
          </a:p>
          <a:p>
            <a:endParaRPr lang="en-US" sz="1600" dirty="0"/>
          </a:p>
        </p:txBody>
      </p:sp>
      <p:sp>
        <p:nvSpPr>
          <p:cNvPr id="2" name="Rectangle 1">
            <a:extLst>
              <a:ext uri="{FF2B5EF4-FFF2-40B4-BE49-F238E27FC236}">
                <a16:creationId xmlns:a16="http://schemas.microsoft.com/office/drawing/2014/main" id="{5E1D107C-4425-724F-7910-E9D7E7403D0C}"/>
              </a:ext>
            </a:extLst>
          </p:cNvPr>
          <p:cNvSpPr/>
          <p:nvPr/>
        </p:nvSpPr>
        <p:spPr>
          <a:xfrm>
            <a:off x="214686" y="1396018"/>
            <a:ext cx="8440150" cy="1439198"/>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rPr>
              <a:t>PROXIMITY</a:t>
            </a:r>
            <a:r>
              <a:rPr lang="en-US" sz="3200" dirty="0">
                <a:solidFill>
                  <a:schemeClr val="bg1"/>
                </a:solidFill>
              </a:rPr>
              <a:t>: </a:t>
            </a:r>
          </a:p>
          <a:p>
            <a:r>
              <a:rPr lang="en-US" sz="3200" dirty="0">
                <a:solidFill>
                  <a:schemeClr val="bg1"/>
                </a:solidFill>
              </a:rPr>
              <a:t>	Being in relationship with people is a 	precursor to sharing the gospel with them</a:t>
            </a:r>
          </a:p>
        </p:txBody>
      </p:sp>
    </p:spTree>
    <p:extLst>
      <p:ext uri="{BB962C8B-B14F-4D97-AF65-F5344CB8AC3E}">
        <p14:creationId xmlns:p14="http://schemas.microsoft.com/office/powerpoint/2010/main" val="7419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C4D012-86B2-60FE-364E-163C9F67DEF6}"/>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5" name="Straight Arrow Connector 4">
            <a:extLst>
              <a:ext uri="{FF2B5EF4-FFF2-40B4-BE49-F238E27FC236}">
                <a16:creationId xmlns:a16="http://schemas.microsoft.com/office/drawing/2014/main" id="{7965C82A-9EF3-199B-4289-0EBFDAE0CD5C}"/>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17B071D-0199-A7BB-8471-D66B9667A170}"/>
              </a:ext>
            </a:extLst>
          </p:cNvPr>
          <p:cNvSpPr/>
          <p:nvPr/>
        </p:nvSpPr>
        <p:spPr>
          <a:xfrm>
            <a:off x="214686" y="1061124"/>
            <a:ext cx="8440150" cy="1043486"/>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The words of the good news about Jesus from a life inconsistent with his teachings are jarring.</a:t>
            </a:r>
          </a:p>
        </p:txBody>
      </p:sp>
      <p:sp>
        <p:nvSpPr>
          <p:cNvPr id="3" name="Rectangle 2">
            <a:extLst>
              <a:ext uri="{FF2B5EF4-FFF2-40B4-BE49-F238E27FC236}">
                <a16:creationId xmlns:a16="http://schemas.microsoft.com/office/drawing/2014/main" id="{3C17C67D-1A52-C986-7214-5F7B3B93F2A3}"/>
              </a:ext>
            </a:extLst>
          </p:cNvPr>
          <p:cNvSpPr/>
          <p:nvPr/>
        </p:nvSpPr>
        <p:spPr>
          <a:xfrm>
            <a:off x="214686" y="3038890"/>
            <a:ext cx="8440150" cy="957038"/>
          </a:xfrm>
          <a:prstGeom prst="rect">
            <a:avLst/>
          </a:prstGeom>
          <a:solidFill>
            <a:srgbClr val="286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The deeds of the good news about Jesus from a consistent life without explanation are unclear.</a:t>
            </a:r>
          </a:p>
        </p:txBody>
      </p:sp>
      <p:sp>
        <p:nvSpPr>
          <p:cNvPr id="10" name="Oval 9">
            <a:extLst>
              <a:ext uri="{FF2B5EF4-FFF2-40B4-BE49-F238E27FC236}">
                <a16:creationId xmlns:a16="http://schemas.microsoft.com/office/drawing/2014/main" id="{D7D86D27-FB42-3EA8-AC97-FA4F8EB5DCB2}"/>
              </a:ext>
            </a:extLst>
          </p:cNvPr>
          <p:cNvSpPr/>
          <p:nvPr/>
        </p:nvSpPr>
        <p:spPr>
          <a:xfrm>
            <a:off x="1380744" y="1865376"/>
            <a:ext cx="5559552" cy="1399032"/>
          </a:xfrm>
          <a:prstGeom prst="ellipse">
            <a:avLst/>
          </a:prstGeom>
          <a:solidFill>
            <a:srgbClr val="E5BD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Together they are powerful </a:t>
            </a:r>
          </a:p>
          <a:p>
            <a:pPr algn="ctr"/>
            <a:r>
              <a:rPr lang="en-US" sz="2800" dirty="0">
                <a:solidFill>
                  <a:schemeClr val="tx1"/>
                </a:solidFill>
              </a:rPr>
              <a:t>ROMANS 1:16</a:t>
            </a:r>
          </a:p>
        </p:txBody>
      </p:sp>
    </p:spTree>
    <p:extLst>
      <p:ext uri="{BB962C8B-B14F-4D97-AF65-F5344CB8AC3E}">
        <p14:creationId xmlns:p14="http://schemas.microsoft.com/office/powerpoint/2010/main" val="146831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C4D012-86B2-60FE-364E-163C9F67DEF6}"/>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5" name="Straight Arrow Connector 4">
            <a:extLst>
              <a:ext uri="{FF2B5EF4-FFF2-40B4-BE49-F238E27FC236}">
                <a16:creationId xmlns:a16="http://schemas.microsoft.com/office/drawing/2014/main" id="{7965C82A-9EF3-199B-4289-0EBFDAE0CD5C}"/>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7EA22F5-C965-9036-4888-14B0046B84C9}"/>
              </a:ext>
            </a:extLst>
          </p:cNvPr>
          <p:cNvSpPr txBox="1"/>
          <p:nvPr/>
        </p:nvSpPr>
        <p:spPr>
          <a:xfrm>
            <a:off x="495946" y="846611"/>
            <a:ext cx="8198603" cy="553998"/>
          </a:xfrm>
          <a:prstGeom prst="rect">
            <a:avLst/>
          </a:prstGeom>
          <a:solidFill>
            <a:srgbClr val="E5BD12">
              <a:alpha val="66140"/>
            </a:srgbClr>
          </a:solidFill>
          <a:ln>
            <a:noFill/>
          </a:ln>
        </p:spPr>
        <p:txBody>
          <a:bodyPr wrap="square" rtlCol="0">
            <a:spAutoFit/>
          </a:bodyPr>
          <a:lstStyle/>
          <a:p>
            <a:pPr algn="ctr"/>
            <a:r>
              <a:rPr lang="en-AU" sz="3000" i="1" dirty="0"/>
              <a:t>Live in dependency on the Holy Spirit</a:t>
            </a:r>
          </a:p>
        </p:txBody>
      </p:sp>
      <p:sp>
        <p:nvSpPr>
          <p:cNvPr id="8" name="TextBox 7">
            <a:extLst>
              <a:ext uri="{FF2B5EF4-FFF2-40B4-BE49-F238E27FC236}">
                <a16:creationId xmlns:a16="http://schemas.microsoft.com/office/drawing/2014/main" id="{32C70D43-C24D-9793-F12F-76CA364655D0}"/>
              </a:ext>
            </a:extLst>
          </p:cNvPr>
          <p:cNvSpPr txBox="1"/>
          <p:nvPr/>
        </p:nvSpPr>
        <p:spPr>
          <a:xfrm>
            <a:off x="472695" y="1701237"/>
            <a:ext cx="8198603" cy="553998"/>
          </a:xfrm>
          <a:prstGeom prst="rect">
            <a:avLst/>
          </a:prstGeom>
          <a:solidFill>
            <a:srgbClr val="E5BD12">
              <a:alpha val="66140"/>
            </a:srgbClr>
          </a:solidFill>
          <a:ln>
            <a:noFill/>
          </a:ln>
        </p:spPr>
        <p:txBody>
          <a:bodyPr wrap="square" rtlCol="0">
            <a:spAutoFit/>
          </a:bodyPr>
          <a:lstStyle/>
          <a:p>
            <a:pPr algn="ctr"/>
            <a:r>
              <a:rPr lang="en-AU" sz="3000" i="1" dirty="0"/>
              <a:t>Be intentional about relationships</a:t>
            </a:r>
          </a:p>
        </p:txBody>
      </p:sp>
    </p:spTree>
    <p:extLst>
      <p:ext uri="{BB962C8B-B14F-4D97-AF65-F5344CB8AC3E}">
        <p14:creationId xmlns:p14="http://schemas.microsoft.com/office/powerpoint/2010/main" val="40488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a:bodyPr>
          <a:lstStyle/>
          <a:p>
            <a:r>
              <a:rPr lang="en-US" sz="3300" b="1" dirty="0">
                <a:effectLst/>
                <a:latin typeface="Arial" panose="020B0604020202020204" pitchFamily="34" charset="0"/>
                <a:cs typeface="Arial" panose="020B0604020202020204" pitchFamily="34" charset="0"/>
              </a:rPr>
              <a:t>Philippians 2:12-18 – Paul’s Words</a:t>
            </a:r>
          </a:p>
        </p:txBody>
      </p:sp>
      <p:sp>
        <p:nvSpPr>
          <p:cNvPr id="5" name="TextBox 4">
            <a:extLst>
              <a:ext uri="{FF2B5EF4-FFF2-40B4-BE49-F238E27FC236}">
                <a16:creationId xmlns:a16="http://schemas.microsoft.com/office/drawing/2014/main" id="{108C6E15-B990-4403-AE5F-6A53D6E3C87A}"/>
              </a:ext>
            </a:extLst>
          </p:cNvPr>
          <p:cNvSpPr txBox="1"/>
          <p:nvPr/>
        </p:nvSpPr>
        <p:spPr>
          <a:xfrm>
            <a:off x="565287" y="834161"/>
            <a:ext cx="8013426" cy="3046988"/>
          </a:xfrm>
          <a:prstGeom prst="rect">
            <a:avLst/>
          </a:prstGeom>
          <a:noFill/>
        </p:spPr>
        <p:txBody>
          <a:bodyPr wrap="square">
            <a:spAutoFit/>
          </a:bodyPr>
          <a:lstStyle/>
          <a:p>
            <a:pPr defTabSz="342900"/>
            <a:r>
              <a:rPr lang="en-AU" sz="1350" dirty="0">
                <a:solidFill>
                  <a:srgbClr val="94D7E4">
                    <a:lumMod val="75000"/>
                  </a:srgbClr>
                </a:solidFill>
                <a:latin typeface="Arial" panose="020B0604020202020204" pitchFamily="34" charset="0"/>
                <a:cs typeface="Arial" panose="020B0604020202020204" pitchFamily="34" charset="0"/>
              </a:rPr>
              <a:t>12</a:t>
            </a:r>
            <a:r>
              <a:rPr lang="en-AU" sz="2400" dirty="0">
                <a:solidFill>
                  <a:srgbClr val="FFFF00"/>
                </a:solidFill>
                <a:latin typeface="Arial" panose="020B0604020202020204" pitchFamily="34" charset="0"/>
              </a:rPr>
              <a:t> Therefore, my dear friends, as you have always obeyed—not only in my presence, but now much more in my absence—continue to work out your salvation with fear and trembling, </a:t>
            </a:r>
            <a:r>
              <a:rPr lang="en-AU" sz="1350" dirty="0">
                <a:solidFill>
                  <a:srgbClr val="94D7E4">
                    <a:lumMod val="75000"/>
                  </a:srgbClr>
                </a:solidFill>
                <a:latin typeface="Arial" panose="020B0604020202020204" pitchFamily="34" charset="0"/>
                <a:cs typeface="Arial" panose="020B0604020202020204" pitchFamily="34" charset="0"/>
              </a:rPr>
              <a:t>13</a:t>
            </a:r>
            <a:r>
              <a:rPr lang="en-AU" sz="2400" dirty="0">
                <a:solidFill>
                  <a:srgbClr val="FFFF00"/>
                </a:solidFill>
                <a:latin typeface="Arial" panose="020B0604020202020204" pitchFamily="34" charset="0"/>
              </a:rPr>
              <a:t> for it is God who works in you to will and to act in order to fulfill his good purpose.</a:t>
            </a:r>
          </a:p>
          <a:p>
            <a:pPr defTabSz="342900"/>
            <a:r>
              <a:rPr lang="en-AU" sz="1350" dirty="0">
                <a:solidFill>
                  <a:srgbClr val="94D7E4">
                    <a:lumMod val="75000"/>
                  </a:srgbClr>
                </a:solidFill>
                <a:latin typeface="Arial" panose="020B0604020202020204" pitchFamily="34" charset="0"/>
                <a:cs typeface="Arial" panose="020B0604020202020204" pitchFamily="34" charset="0"/>
              </a:rPr>
              <a:t>14</a:t>
            </a:r>
            <a:r>
              <a:rPr lang="en-AU" sz="2400" dirty="0">
                <a:solidFill>
                  <a:srgbClr val="FFFF00"/>
                </a:solidFill>
                <a:latin typeface="Arial" panose="020B0604020202020204" pitchFamily="34" charset="0"/>
              </a:rPr>
              <a:t> Do everything without grumbling or arguing, </a:t>
            </a:r>
            <a:r>
              <a:rPr lang="en-AU" sz="1350" dirty="0">
                <a:solidFill>
                  <a:srgbClr val="94D7E4">
                    <a:lumMod val="75000"/>
                  </a:srgbClr>
                </a:solidFill>
                <a:latin typeface="Arial" panose="020B0604020202020204" pitchFamily="34" charset="0"/>
                <a:cs typeface="Arial" panose="020B0604020202020204" pitchFamily="34" charset="0"/>
              </a:rPr>
              <a:t>15</a:t>
            </a:r>
            <a:r>
              <a:rPr lang="en-AU" sz="2400" dirty="0">
                <a:solidFill>
                  <a:srgbClr val="FFFF00"/>
                </a:solidFill>
                <a:latin typeface="Arial" panose="020B0604020202020204" pitchFamily="34" charset="0"/>
              </a:rPr>
              <a:t> so that you may become blameless and pure, “children of God without fault in a warped and crooked generation.”</a:t>
            </a:r>
            <a:endParaRPr lang="en-US"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3061595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92386D59-768D-21AD-FC70-9D83887C8EFE}"/>
              </a:ext>
            </a:extLst>
          </p:cNvPr>
          <p:cNvSpPr/>
          <p:nvPr/>
        </p:nvSpPr>
        <p:spPr>
          <a:xfrm>
            <a:off x="0" y="0"/>
            <a:ext cx="9144000" cy="5114066"/>
          </a:xfrm>
          <a:prstGeom prst="rect">
            <a:avLst/>
          </a:prstGeom>
          <a:solidFill>
            <a:schemeClr val="bg1">
              <a:alpha val="484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97F664E9-8C73-3477-A190-2A8229EFA2B6}"/>
              </a:ext>
            </a:extLst>
          </p:cNvPr>
          <p:cNvGrpSpPr/>
          <p:nvPr/>
        </p:nvGrpSpPr>
        <p:grpSpPr>
          <a:xfrm>
            <a:off x="3598137" y="139976"/>
            <a:ext cx="4831980" cy="4617790"/>
            <a:chOff x="1699668" y="394266"/>
            <a:chExt cx="4831980" cy="4617790"/>
          </a:xfrm>
        </p:grpSpPr>
        <p:sp>
          <p:nvSpPr>
            <p:cNvPr id="3" name="Oval 2">
              <a:extLst>
                <a:ext uri="{FF2B5EF4-FFF2-40B4-BE49-F238E27FC236}">
                  <a16:creationId xmlns:a16="http://schemas.microsoft.com/office/drawing/2014/main" id="{6EDE0004-2B1F-3334-0F6E-D7CD7929D306}"/>
                </a:ext>
              </a:extLst>
            </p:cNvPr>
            <p:cNvSpPr/>
            <p:nvPr/>
          </p:nvSpPr>
          <p:spPr>
            <a:xfrm>
              <a:off x="3061007" y="1655186"/>
              <a:ext cx="1979570" cy="1999366"/>
            </a:xfrm>
            <a:prstGeom prst="ellipse">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rPr>
                <a:t>ME</a:t>
              </a:r>
            </a:p>
          </p:txBody>
        </p:sp>
        <p:sp>
          <p:nvSpPr>
            <p:cNvPr id="2" name="Oval 1">
              <a:extLst>
                <a:ext uri="{FF2B5EF4-FFF2-40B4-BE49-F238E27FC236}">
                  <a16:creationId xmlns:a16="http://schemas.microsoft.com/office/drawing/2014/main" id="{B78DE252-2F03-5FE0-017A-5EC46AEA7479}"/>
                </a:ext>
              </a:extLst>
            </p:cNvPr>
            <p:cNvSpPr/>
            <p:nvPr/>
          </p:nvSpPr>
          <p:spPr>
            <a:xfrm>
              <a:off x="3447288" y="2045330"/>
              <a:ext cx="1207008" cy="1219078"/>
            </a:xfrm>
            <a:prstGeom prst="ellipse">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rPr>
                <a:t> ME</a:t>
              </a:r>
            </a:p>
          </p:txBody>
        </p:sp>
        <p:sp>
          <p:nvSpPr>
            <p:cNvPr id="17" name="Pentagon 16">
              <a:extLst>
                <a:ext uri="{FF2B5EF4-FFF2-40B4-BE49-F238E27FC236}">
                  <a16:creationId xmlns:a16="http://schemas.microsoft.com/office/drawing/2014/main" id="{3EF9C8BC-BA48-3F4F-63C0-6A6EA8ACEE50}"/>
                </a:ext>
              </a:extLst>
            </p:cNvPr>
            <p:cNvSpPr/>
            <p:nvPr/>
          </p:nvSpPr>
          <p:spPr>
            <a:xfrm>
              <a:off x="1699668" y="2352134"/>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SHOPS</a:t>
              </a:r>
            </a:p>
          </p:txBody>
        </p:sp>
        <p:sp>
          <p:nvSpPr>
            <p:cNvPr id="18" name="Pentagon 17">
              <a:extLst>
                <a:ext uri="{FF2B5EF4-FFF2-40B4-BE49-F238E27FC236}">
                  <a16:creationId xmlns:a16="http://schemas.microsoft.com/office/drawing/2014/main" id="{8AB72FA9-5D8E-BA45-DB2E-B79E6B9C7F48}"/>
                </a:ext>
              </a:extLst>
            </p:cNvPr>
            <p:cNvSpPr/>
            <p:nvPr/>
          </p:nvSpPr>
          <p:spPr>
            <a:xfrm rot="5400000">
              <a:off x="3273552" y="868771"/>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FF00"/>
                  </a:solidFill>
                </a:rPr>
                <a:t>FAMILY</a:t>
              </a:r>
            </a:p>
          </p:txBody>
        </p:sp>
        <p:sp>
          <p:nvSpPr>
            <p:cNvPr id="19" name="Pentagon 18">
              <a:extLst>
                <a:ext uri="{FF2B5EF4-FFF2-40B4-BE49-F238E27FC236}">
                  <a16:creationId xmlns:a16="http://schemas.microsoft.com/office/drawing/2014/main" id="{FC70ACB0-F1EB-F1F5-2998-0BBE66E1AC82}"/>
                </a:ext>
              </a:extLst>
            </p:cNvPr>
            <p:cNvSpPr/>
            <p:nvPr/>
          </p:nvSpPr>
          <p:spPr>
            <a:xfrm rot="16200000">
              <a:off x="3273552" y="3932081"/>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FRIENDS</a:t>
              </a:r>
            </a:p>
          </p:txBody>
        </p:sp>
        <p:sp>
          <p:nvSpPr>
            <p:cNvPr id="20" name="Pentagon 19">
              <a:extLst>
                <a:ext uri="{FF2B5EF4-FFF2-40B4-BE49-F238E27FC236}">
                  <a16:creationId xmlns:a16="http://schemas.microsoft.com/office/drawing/2014/main" id="{B9C111C9-A464-1315-EE1F-F4C375BDBD8E}"/>
                </a:ext>
              </a:extLst>
            </p:cNvPr>
            <p:cNvSpPr/>
            <p:nvPr/>
          </p:nvSpPr>
          <p:spPr>
            <a:xfrm rot="10800000">
              <a:off x="4958836" y="2370416"/>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00"/>
                </a:solidFill>
              </a:endParaRPr>
            </a:p>
          </p:txBody>
        </p:sp>
        <p:sp>
          <p:nvSpPr>
            <p:cNvPr id="21" name="Pentagon 20">
              <a:extLst>
                <a:ext uri="{FF2B5EF4-FFF2-40B4-BE49-F238E27FC236}">
                  <a16:creationId xmlns:a16="http://schemas.microsoft.com/office/drawing/2014/main" id="{6DCAA8F9-F16A-2CC2-599A-8D32A0E8FCF9}"/>
                </a:ext>
              </a:extLst>
            </p:cNvPr>
            <p:cNvSpPr/>
            <p:nvPr/>
          </p:nvSpPr>
          <p:spPr>
            <a:xfrm rot="13070872">
              <a:off x="4396985" y="3406130"/>
              <a:ext cx="1731513"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00"/>
                </a:solidFill>
              </a:endParaRPr>
            </a:p>
          </p:txBody>
        </p:sp>
        <p:sp>
          <p:nvSpPr>
            <p:cNvPr id="22" name="Pentagon 21">
              <a:extLst>
                <a:ext uri="{FF2B5EF4-FFF2-40B4-BE49-F238E27FC236}">
                  <a16:creationId xmlns:a16="http://schemas.microsoft.com/office/drawing/2014/main" id="{3FCEC6D6-6F01-92D9-7C97-36D12AA2F15C}"/>
                </a:ext>
              </a:extLst>
            </p:cNvPr>
            <p:cNvSpPr/>
            <p:nvPr/>
          </p:nvSpPr>
          <p:spPr>
            <a:xfrm rot="18897991">
              <a:off x="2171984" y="3510731"/>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00"/>
                </a:solidFill>
              </a:endParaRPr>
            </a:p>
          </p:txBody>
        </p:sp>
        <p:sp>
          <p:nvSpPr>
            <p:cNvPr id="23" name="TextBox 22">
              <a:extLst>
                <a:ext uri="{FF2B5EF4-FFF2-40B4-BE49-F238E27FC236}">
                  <a16:creationId xmlns:a16="http://schemas.microsoft.com/office/drawing/2014/main" id="{D35C1C28-6AD0-C4D7-43E3-46D5E225442A}"/>
                </a:ext>
              </a:extLst>
            </p:cNvPr>
            <p:cNvSpPr txBox="1"/>
            <p:nvPr/>
          </p:nvSpPr>
          <p:spPr>
            <a:xfrm>
              <a:off x="5299996" y="2440348"/>
              <a:ext cx="1231652" cy="461665"/>
            </a:xfrm>
            <a:prstGeom prst="rect">
              <a:avLst/>
            </a:prstGeom>
            <a:noFill/>
          </p:spPr>
          <p:txBody>
            <a:bodyPr wrap="square" rtlCol="0">
              <a:spAutoFit/>
            </a:bodyPr>
            <a:lstStyle/>
            <a:p>
              <a:r>
                <a:rPr lang="en-US" sz="2400" b="1" dirty="0">
                  <a:solidFill>
                    <a:srgbClr val="FFFF00"/>
                  </a:solidFill>
                </a:rPr>
                <a:t>WORK</a:t>
              </a:r>
            </a:p>
          </p:txBody>
        </p:sp>
        <p:sp>
          <p:nvSpPr>
            <p:cNvPr id="25" name="TextBox 24">
              <a:extLst>
                <a:ext uri="{FF2B5EF4-FFF2-40B4-BE49-F238E27FC236}">
                  <a16:creationId xmlns:a16="http://schemas.microsoft.com/office/drawing/2014/main" id="{5C5BB568-5B77-D02E-356D-83C8A8A184BC}"/>
                </a:ext>
              </a:extLst>
            </p:cNvPr>
            <p:cNvSpPr txBox="1"/>
            <p:nvPr/>
          </p:nvSpPr>
          <p:spPr>
            <a:xfrm rot="2223711">
              <a:off x="4415135" y="3567760"/>
              <a:ext cx="1946384" cy="430887"/>
            </a:xfrm>
            <a:prstGeom prst="rect">
              <a:avLst/>
            </a:prstGeom>
            <a:noFill/>
          </p:spPr>
          <p:txBody>
            <a:bodyPr wrap="square" rtlCol="0">
              <a:spAutoFit/>
            </a:bodyPr>
            <a:lstStyle/>
            <a:p>
              <a:r>
                <a:rPr lang="en-US" sz="2200" b="1" dirty="0">
                  <a:solidFill>
                    <a:srgbClr val="FFFF00"/>
                  </a:solidFill>
                </a:rPr>
                <a:t>NEIGHBOURS</a:t>
              </a:r>
            </a:p>
          </p:txBody>
        </p:sp>
        <p:sp>
          <p:nvSpPr>
            <p:cNvPr id="26" name="TextBox 25">
              <a:extLst>
                <a:ext uri="{FF2B5EF4-FFF2-40B4-BE49-F238E27FC236}">
                  <a16:creationId xmlns:a16="http://schemas.microsoft.com/office/drawing/2014/main" id="{481F0E43-ABFA-7A3F-1F53-7BD4CC63FFDA}"/>
                </a:ext>
              </a:extLst>
            </p:cNvPr>
            <p:cNvSpPr txBox="1"/>
            <p:nvPr/>
          </p:nvSpPr>
          <p:spPr>
            <a:xfrm rot="18893382">
              <a:off x="2252762" y="3548126"/>
              <a:ext cx="1535236" cy="430887"/>
            </a:xfrm>
            <a:prstGeom prst="rect">
              <a:avLst/>
            </a:prstGeom>
            <a:noFill/>
          </p:spPr>
          <p:txBody>
            <a:bodyPr wrap="square" rtlCol="0">
              <a:spAutoFit/>
            </a:bodyPr>
            <a:lstStyle/>
            <a:p>
              <a:r>
                <a:rPr lang="en-US" sz="2200" b="1" dirty="0">
                  <a:solidFill>
                    <a:srgbClr val="FFFF00"/>
                  </a:solidFill>
                </a:rPr>
                <a:t>SCHOOL</a:t>
              </a:r>
            </a:p>
          </p:txBody>
        </p:sp>
        <p:sp>
          <p:nvSpPr>
            <p:cNvPr id="27" name="Pentagon 26">
              <a:extLst>
                <a:ext uri="{FF2B5EF4-FFF2-40B4-BE49-F238E27FC236}">
                  <a16:creationId xmlns:a16="http://schemas.microsoft.com/office/drawing/2014/main" id="{06EFD786-CC02-E408-3AEA-476E15B901C3}"/>
                </a:ext>
              </a:extLst>
            </p:cNvPr>
            <p:cNvSpPr/>
            <p:nvPr/>
          </p:nvSpPr>
          <p:spPr>
            <a:xfrm rot="1615342">
              <a:off x="1947600" y="1366763"/>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SPORT</a:t>
              </a:r>
            </a:p>
          </p:txBody>
        </p:sp>
        <p:sp>
          <p:nvSpPr>
            <p:cNvPr id="28" name="Pentagon 27">
              <a:extLst>
                <a:ext uri="{FF2B5EF4-FFF2-40B4-BE49-F238E27FC236}">
                  <a16:creationId xmlns:a16="http://schemas.microsoft.com/office/drawing/2014/main" id="{80F2B768-F71D-9DF7-FABF-A6F7E8E97453}"/>
                </a:ext>
              </a:extLst>
            </p:cNvPr>
            <p:cNvSpPr/>
            <p:nvPr/>
          </p:nvSpPr>
          <p:spPr>
            <a:xfrm rot="8255111">
              <a:off x="4482665" y="1279263"/>
              <a:ext cx="1554480" cy="605470"/>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rgbClr val="FFFF00"/>
                </a:solidFill>
              </a:endParaRPr>
            </a:p>
          </p:txBody>
        </p:sp>
        <p:sp>
          <p:nvSpPr>
            <p:cNvPr id="29" name="TextBox 28">
              <a:extLst>
                <a:ext uri="{FF2B5EF4-FFF2-40B4-BE49-F238E27FC236}">
                  <a16:creationId xmlns:a16="http://schemas.microsoft.com/office/drawing/2014/main" id="{982E4ECB-BB04-41B0-49B1-44E2CAFC1D8C}"/>
                </a:ext>
              </a:extLst>
            </p:cNvPr>
            <p:cNvSpPr txBox="1"/>
            <p:nvPr/>
          </p:nvSpPr>
          <p:spPr>
            <a:xfrm rot="19101264">
              <a:off x="4718916" y="1267047"/>
              <a:ext cx="1231652" cy="461665"/>
            </a:xfrm>
            <a:prstGeom prst="rect">
              <a:avLst/>
            </a:prstGeom>
            <a:noFill/>
          </p:spPr>
          <p:txBody>
            <a:bodyPr wrap="square" rtlCol="0">
              <a:spAutoFit/>
            </a:bodyPr>
            <a:lstStyle/>
            <a:p>
              <a:r>
                <a:rPr lang="en-US" sz="2400" b="1" dirty="0">
                  <a:solidFill>
                    <a:srgbClr val="FFFF00"/>
                  </a:solidFill>
                </a:rPr>
                <a:t>CLUBS</a:t>
              </a:r>
            </a:p>
          </p:txBody>
        </p:sp>
      </p:grpSp>
      <p:sp>
        <p:nvSpPr>
          <p:cNvPr id="32" name="TextBox 31">
            <a:extLst>
              <a:ext uri="{FF2B5EF4-FFF2-40B4-BE49-F238E27FC236}">
                <a16:creationId xmlns:a16="http://schemas.microsoft.com/office/drawing/2014/main" id="{F9CB8FD7-9D51-5B0A-B659-253DB6F22E2B}"/>
              </a:ext>
            </a:extLst>
          </p:cNvPr>
          <p:cNvSpPr txBox="1"/>
          <p:nvPr/>
        </p:nvSpPr>
        <p:spPr>
          <a:xfrm>
            <a:off x="474182" y="1243589"/>
            <a:ext cx="2606654" cy="2400657"/>
          </a:xfrm>
          <a:prstGeom prst="rect">
            <a:avLst/>
          </a:prstGeom>
          <a:solidFill>
            <a:srgbClr val="E5BD12">
              <a:alpha val="66140"/>
            </a:srgbClr>
          </a:solidFill>
          <a:ln>
            <a:noFill/>
          </a:ln>
        </p:spPr>
        <p:txBody>
          <a:bodyPr wrap="square" rtlCol="0">
            <a:spAutoFit/>
          </a:bodyPr>
          <a:lstStyle/>
          <a:p>
            <a:pPr algn="ctr"/>
            <a:r>
              <a:rPr lang="en-AU" sz="3000" i="1" dirty="0"/>
              <a:t>Be intentional about relationships where you </a:t>
            </a:r>
          </a:p>
          <a:p>
            <a:pPr algn="ctr"/>
            <a:r>
              <a:rPr lang="en-AU" sz="3000" i="1" dirty="0"/>
              <a:t>are</a:t>
            </a:r>
          </a:p>
        </p:txBody>
      </p:sp>
    </p:spTree>
    <p:extLst>
      <p:ext uri="{BB962C8B-B14F-4D97-AF65-F5344CB8AC3E}">
        <p14:creationId xmlns:p14="http://schemas.microsoft.com/office/powerpoint/2010/main" val="337742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C4D012-86B2-60FE-364E-163C9F67DEF6}"/>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5" name="Straight Arrow Connector 4">
            <a:extLst>
              <a:ext uri="{FF2B5EF4-FFF2-40B4-BE49-F238E27FC236}">
                <a16:creationId xmlns:a16="http://schemas.microsoft.com/office/drawing/2014/main" id="{7965C82A-9EF3-199B-4289-0EBFDAE0CD5C}"/>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7EA22F5-C965-9036-4888-14B0046B84C9}"/>
              </a:ext>
            </a:extLst>
          </p:cNvPr>
          <p:cNvSpPr txBox="1"/>
          <p:nvPr/>
        </p:nvSpPr>
        <p:spPr>
          <a:xfrm>
            <a:off x="495946" y="846611"/>
            <a:ext cx="8198603" cy="553998"/>
          </a:xfrm>
          <a:prstGeom prst="rect">
            <a:avLst/>
          </a:prstGeom>
          <a:solidFill>
            <a:srgbClr val="E5BD12">
              <a:alpha val="66140"/>
            </a:srgbClr>
          </a:solidFill>
          <a:ln>
            <a:noFill/>
          </a:ln>
        </p:spPr>
        <p:txBody>
          <a:bodyPr wrap="square" rtlCol="0">
            <a:spAutoFit/>
          </a:bodyPr>
          <a:lstStyle/>
          <a:p>
            <a:pPr algn="ctr"/>
            <a:r>
              <a:rPr lang="en-AU" sz="3000" i="1" dirty="0"/>
              <a:t>Live in dependency on the Holy Spirit</a:t>
            </a:r>
          </a:p>
        </p:txBody>
      </p:sp>
      <p:sp>
        <p:nvSpPr>
          <p:cNvPr id="7" name="TextBox 6">
            <a:extLst>
              <a:ext uri="{FF2B5EF4-FFF2-40B4-BE49-F238E27FC236}">
                <a16:creationId xmlns:a16="http://schemas.microsoft.com/office/drawing/2014/main" id="{A4E8785E-ED49-3CC0-1CC0-7D16CFFA4130}"/>
              </a:ext>
            </a:extLst>
          </p:cNvPr>
          <p:cNvSpPr txBox="1"/>
          <p:nvPr/>
        </p:nvSpPr>
        <p:spPr>
          <a:xfrm>
            <a:off x="472694" y="2611267"/>
            <a:ext cx="8198603" cy="553998"/>
          </a:xfrm>
          <a:prstGeom prst="rect">
            <a:avLst/>
          </a:prstGeom>
          <a:solidFill>
            <a:srgbClr val="E5BD12">
              <a:alpha val="66140"/>
            </a:srgbClr>
          </a:solidFill>
          <a:ln>
            <a:noFill/>
          </a:ln>
        </p:spPr>
        <p:txBody>
          <a:bodyPr wrap="square" rtlCol="0">
            <a:spAutoFit/>
          </a:bodyPr>
          <a:lstStyle/>
          <a:p>
            <a:pPr algn="ctr"/>
            <a:r>
              <a:rPr lang="en-AU" sz="3000" i="1" dirty="0"/>
              <a:t>Be Jesus to people (show </a:t>
            </a:r>
            <a:r>
              <a:rPr lang="en-AU" sz="3000" i="1"/>
              <a:t>and tell)</a:t>
            </a:r>
            <a:endParaRPr lang="en-AU" sz="3000" i="1" dirty="0"/>
          </a:p>
        </p:txBody>
      </p:sp>
      <p:sp>
        <p:nvSpPr>
          <p:cNvPr id="8" name="TextBox 7">
            <a:extLst>
              <a:ext uri="{FF2B5EF4-FFF2-40B4-BE49-F238E27FC236}">
                <a16:creationId xmlns:a16="http://schemas.microsoft.com/office/drawing/2014/main" id="{32C70D43-C24D-9793-F12F-76CA364655D0}"/>
              </a:ext>
            </a:extLst>
          </p:cNvPr>
          <p:cNvSpPr txBox="1"/>
          <p:nvPr/>
        </p:nvSpPr>
        <p:spPr>
          <a:xfrm>
            <a:off x="472695" y="1701237"/>
            <a:ext cx="8198603" cy="553998"/>
          </a:xfrm>
          <a:prstGeom prst="rect">
            <a:avLst/>
          </a:prstGeom>
          <a:solidFill>
            <a:srgbClr val="E5BD12">
              <a:alpha val="66140"/>
            </a:srgbClr>
          </a:solidFill>
          <a:ln>
            <a:noFill/>
          </a:ln>
        </p:spPr>
        <p:txBody>
          <a:bodyPr wrap="square" rtlCol="0">
            <a:spAutoFit/>
          </a:bodyPr>
          <a:lstStyle/>
          <a:p>
            <a:pPr algn="ctr"/>
            <a:r>
              <a:rPr lang="en-AU" sz="3000" i="1" dirty="0"/>
              <a:t>Be intentional about relationships</a:t>
            </a:r>
          </a:p>
        </p:txBody>
      </p:sp>
      <p:sp>
        <p:nvSpPr>
          <p:cNvPr id="9" name="TextBox 8">
            <a:extLst>
              <a:ext uri="{FF2B5EF4-FFF2-40B4-BE49-F238E27FC236}">
                <a16:creationId xmlns:a16="http://schemas.microsoft.com/office/drawing/2014/main" id="{814E2591-9AA4-A0C7-34D3-ABECD592847D}"/>
              </a:ext>
            </a:extLst>
          </p:cNvPr>
          <p:cNvSpPr txBox="1"/>
          <p:nvPr/>
        </p:nvSpPr>
        <p:spPr>
          <a:xfrm>
            <a:off x="472693" y="3521297"/>
            <a:ext cx="8198603" cy="553998"/>
          </a:xfrm>
          <a:prstGeom prst="rect">
            <a:avLst/>
          </a:prstGeom>
          <a:solidFill>
            <a:srgbClr val="E5BD12">
              <a:alpha val="66140"/>
            </a:srgbClr>
          </a:solidFill>
          <a:ln>
            <a:noFill/>
          </a:ln>
        </p:spPr>
        <p:txBody>
          <a:bodyPr wrap="square" rtlCol="0">
            <a:spAutoFit/>
          </a:bodyPr>
          <a:lstStyle/>
          <a:p>
            <a:pPr algn="ctr"/>
            <a:r>
              <a:rPr lang="en-AU" sz="3000" i="1" dirty="0"/>
              <a:t>Leave the results to God – See what he does</a:t>
            </a:r>
          </a:p>
        </p:txBody>
      </p:sp>
    </p:spTree>
    <p:extLst>
      <p:ext uri="{BB962C8B-B14F-4D97-AF65-F5344CB8AC3E}">
        <p14:creationId xmlns:p14="http://schemas.microsoft.com/office/powerpoint/2010/main" val="283472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99F5-F819-D402-04F8-15A8E2238AC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400D24E-EBB2-3C28-DF73-B8B91B585374}"/>
              </a:ext>
            </a:extLst>
          </p:cNvPr>
          <p:cNvSpPr>
            <a:spLocks noGrp="1"/>
          </p:cNvSpPr>
          <p:nvPr>
            <p:ph type="subTitle" idx="1"/>
          </p:nvPr>
        </p:nvSpPr>
        <p:spPr/>
        <p:txBody>
          <a:bodyPr/>
          <a:lstStyle/>
          <a:p>
            <a:endParaRPr lang="en-US"/>
          </a:p>
        </p:txBody>
      </p:sp>
      <p:pic>
        <p:nvPicPr>
          <p:cNvPr id="5" name="Picture 4" descr="Text&#10;&#10;Description automatically generated with low confidence">
            <a:extLst>
              <a:ext uri="{FF2B5EF4-FFF2-40B4-BE49-F238E27FC236}">
                <a16:creationId xmlns:a16="http://schemas.microsoft.com/office/drawing/2014/main" id="{42E4A6C9-13A7-296F-C18D-3761D6074448}"/>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327929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a:bodyPr>
          <a:lstStyle/>
          <a:p>
            <a:r>
              <a:rPr lang="en-US" sz="3300" b="1" dirty="0">
                <a:effectLst/>
                <a:latin typeface="Arial" panose="020B0604020202020204" pitchFamily="34" charset="0"/>
                <a:cs typeface="Arial" panose="020B0604020202020204" pitchFamily="34" charset="0"/>
              </a:rPr>
              <a:t>Philippians 2:12-18 – Paul’s Words</a:t>
            </a:r>
          </a:p>
        </p:txBody>
      </p:sp>
      <p:sp>
        <p:nvSpPr>
          <p:cNvPr id="5" name="TextBox 4">
            <a:extLst>
              <a:ext uri="{FF2B5EF4-FFF2-40B4-BE49-F238E27FC236}">
                <a16:creationId xmlns:a16="http://schemas.microsoft.com/office/drawing/2014/main" id="{108C6E15-B990-4403-AE5F-6A53D6E3C87A}"/>
              </a:ext>
            </a:extLst>
          </p:cNvPr>
          <p:cNvSpPr txBox="1"/>
          <p:nvPr/>
        </p:nvSpPr>
        <p:spPr>
          <a:xfrm>
            <a:off x="565287" y="834161"/>
            <a:ext cx="8013426" cy="3046988"/>
          </a:xfrm>
          <a:prstGeom prst="rect">
            <a:avLst/>
          </a:prstGeom>
          <a:noFill/>
        </p:spPr>
        <p:txBody>
          <a:bodyPr wrap="square">
            <a:spAutoFit/>
          </a:bodyPr>
          <a:lstStyle/>
          <a:p>
            <a:pPr defTabSz="342900"/>
            <a:r>
              <a:rPr lang="en-AU" sz="2400" dirty="0">
                <a:solidFill>
                  <a:srgbClr val="FFFF00"/>
                </a:solidFill>
                <a:latin typeface="Arial" panose="020B0604020202020204" pitchFamily="34" charset="0"/>
              </a:rPr>
              <a:t>Then you will shine among them like stars in the sky </a:t>
            </a:r>
            <a:r>
              <a:rPr lang="en-AU" sz="1350" dirty="0">
                <a:solidFill>
                  <a:srgbClr val="94D7E4">
                    <a:lumMod val="75000"/>
                  </a:srgbClr>
                </a:solidFill>
                <a:latin typeface="Arial" panose="020B0604020202020204" pitchFamily="34" charset="0"/>
                <a:cs typeface="Arial" panose="020B0604020202020204" pitchFamily="34" charset="0"/>
              </a:rPr>
              <a:t>16</a:t>
            </a:r>
            <a:r>
              <a:rPr lang="en-AU" sz="2400" dirty="0">
                <a:solidFill>
                  <a:srgbClr val="FFFF00"/>
                </a:solidFill>
                <a:latin typeface="Arial" panose="020B0604020202020204" pitchFamily="34" charset="0"/>
              </a:rPr>
              <a:t> as you hold firmly to the word of life. And then I will be able to boast on the day of Christ that I did not run or </a:t>
            </a:r>
            <a:r>
              <a:rPr lang="en-AU" sz="2400" dirty="0" err="1">
                <a:solidFill>
                  <a:srgbClr val="FFFF00"/>
                </a:solidFill>
                <a:latin typeface="Arial" panose="020B0604020202020204" pitchFamily="34" charset="0"/>
              </a:rPr>
              <a:t>labor</a:t>
            </a:r>
            <a:r>
              <a:rPr lang="en-AU" sz="2400" dirty="0">
                <a:solidFill>
                  <a:srgbClr val="FFFF00"/>
                </a:solidFill>
                <a:latin typeface="Arial" panose="020B0604020202020204" pitchFamily="34" charset="0"/>
              </a:rPr>
              <a:t> in vain. </a:t>
            </a:r>
            <a:r>
              <a:rPr lang="en-AU" sz="1350" dirty="0">
                <a:solidFill>
                  <a:srgbClr val="94D7E4">
                    <a:lumMod val="75000"/>
                  </a:srgbClr>
                </a:solidFill>
                <a:latin typeface="Arial" panose="020B0604020202020204" pitchFamily="34" charset="0"/>
                <a:cs typeface="Arial" panose="020B0604020202020204" pitchFamily="34" charset="0"/>
              </a:rPr>
              <a:t>17</a:t>
            </a:r>
            <a:r>
              <a:rPr lang="en-AU" sz="2400" dirty="0">
                <a:solidFill>
                  <a:srgbClr val="FFFF00"/>
                </a:solidFill>
                <a:latin typeface="Arial" panose="020B0604020202020204" pitchFamily="34" charset="0"/>
              </a:rPr>
              <a:t> But even if I am being poured out like a drink offering on the sacrifice and service coming from your faith, I am glad and rejoice with all of you. </a:t>
            </a:r>
            <a:r>
              <a:rPr lang="en-AU" sz="1350" dirty="0">
                <a:solidFill>
                  <a:srgbClr val="94D7E4">
                    <a:lumMod val="75000"/>
                  </a:srgbClr>
                </a:solidFill>
                <a:latin typeface="Arial" panose="020B0604020202020204" pitchFamily="34" charset="0"/>
                <a:cs typeface="Arial" panose="020B0604020202020204" pitchFamily="34" charset="0"/>
              </a:rPr>
              <a:t>18</a:t>
            </a:r>
            <a:r>
              <a:rPr lang="en-AU" sz="2400" dirty="0">
                <a:solidFill>
                  <a:srgbClr val="FFFF00"/>
                </a:solidFill>
                <a:latin typeface="Arial" panose="020B0604020202020204" pitchFamily="34" charset="0"/>
              </a:rPr>
              <a:t> So you too should be glad and rejoice with me.</a:t>
            </a:r>
          </a:p>
          <a:p>
            <a:pPr defTabSz="342900"/>
            <a:endParaRPr lang="en-US"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425902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99F5-F819-D402-04F8-15A8E2238AC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400D24E-EBB2-3C28-DF73-B8B91B585374}"/>
              </a:ext>
            </a:extLst>
          </p:cNvPr>
          <p:cNvSpPr>
            <a:spLocks noGrp="1"/>
          </p:cNvSpPr>
          <p:nvPr>
            <p:ph type="subTitle" idx="1"/>
          </p:nvPr>
        </p:nvSpPr>
        <p:spPr/>
        <p:txBody>
          <a:bodyPr/>
          <a:lstStyle/>
          <a:p>
            <a:endParaRPr lang="en-US"/>
          </a:p>
        </p:txBody>
      </p:sp>
      <p:pic>
        <p:nvPicPr>
          <p:cNvPr id="5" name="Picture 4" descr="Text&#10;&#10;Description automatically generated with low confidence">
            <a:extLst>
              <a:ext uri="{FF2B5EF4-FFF2-40B4-BE49-F238E27FC236}">
                <a16:creationId xmlns:a16="http://schemas.microsoft.com/office/drawing/2014/main" id="{42E4A6C9-13A7-296F-C18D-3761D6074448}"/>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52800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99F5-F819-D402-04F8-15A8E2238AC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400D24E-EBB2-3C28-DF73-B8B91B585374}"/>
              </a:ext>
            </a:extLst>
          </p:cNvPr>
          <p:cNvSpPr>
            <a:spLocks noGrp="1"/>
          </p:cNvSpPr>
          <p:nvPr>
            <p:ph type="subTitle" idx="1"/>
          </p:nvPr>
        </p:nvSpPr>
        <p:spPr/>
        <p:txBody>
          <a:bodyPr/>
          <a:lstStyle/>
          <a:p>
            <a:endParaRPr lang="en-US"/>
          </a:p>
        </p:txBody>
      </p:sp>
      <p:pic>
        <p:nvPicPr>
          <p:cNvPr id="5" name="Picture 4" descr="Graphical user interface, text, application&#10;&#10;Description automatically generated">
            <a:extLst>
              <a:ext uri="{FF2B5EF4-FFF2-40B4-BE49-F238E27FC236}">
                <a16:creationId xmlns:a16="http://schemas.microsoft.com/office/drawing/2014/main" id="{68E968C4-E0A3-9530-6B7F-067E94E936EB}"/>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35223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AA87F0-C120-52AF-EC29-4899D4ABD717}"/>
              </a:ext>
            </a:extLst>
          </p:cNvPr>
          <p:cNvSpPr txBox="1">
            <a:spLocks/>
          </p:cNvSpPr>
          <p:nvPr/>
        </p:nvSpPr>
        <p:spPr>
          <a:xfrm>
            <a:off x="0" y="9822"/>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6" name="Straight Arrow Connector 5">
            <a:extLst>
              <a:ext uri="{FF2B5EF4-FFF2-40B4-BE49-F238E27FC236}">
                <a16:creationId xmlns:a16="http://schemas.microsoft.com/office/drawing/2014/main" id="{2ED335BA-B539-B7D1-A448-0A01CE76D40D}"/>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94808B5-70DA-21B9-4B3F-547C0BBA64B6}"/>
              </a:ext>
            </a:extLst>
          </p:cNvPr>
          <p:cNvSpPr txBox="1"/>
          <p:nvPr/>
        </p:nvSpPr>
        <p:spPr>
          <a:xfrm>
            <a:off x="1505276" y="1441695"/>
            <a:ext cx="3066723" cy="1815882"/>
          </a:xfrm>
          <a:prstGeom prst="rect">
            <a:avLst/>
          </a:prstGeom>
          <a:noFill/>
        </p:spPr>
        <p:txBody>
          <a:bodyPr wrap="square" rtlCol="0">
            <a:spAutoFit/>
          </a:bodyPr>
          <a:lstStyle/>
          <a:p>
            <a:r>
              <a:rPr lang="en-US" sz="4400" b="1" dirty="0">
                <a:solidFill>
                  <a:srgbClr val="2D6D61"/>
                </a:solidFill>
              </a:rPr>
              <a:t>PEOPLE’S CONDUCT</a:t>
            </a:r>
          </a:p>
          <a:p>
            <a:pPr algn="r"/>
            <a:endParaRPr lang="en-US" sz="2400" dirty="0">
              <a:solidFill>
                <a:schemeClr val="bg1">
                  <a:lumMod val="50000"/>
                </a:schemeClr>
              </a:solidFill>
            </a:endParaRPr>
          </a:p>
        </p:txBody>
      </p:sp>
      <p:sp>
        <p:nvSpPr>
          <p:cNvPr id="8" name="TextBox 7">
            <a:extLst>
              <a:ext uri="{FF2B5EF4-FFF2-40B4-BE49-F238E27FC236}">
                <a16:creationId xmlns:a16="http://schemas.microsoft.com/office/drawing/2014/main" id="{D9AD1C87-E8BB-E339-D7D5-8B80F4D908E0}"/>
              </a:ext>
            </a:extLst>
          </p:cNvPr>
          <p:cNvSpPr txBox="1"/>
          <p:nvPr/>
        </p:nvSpPr>
        <p:spPr>
          <a:xfrm>
            <a:off x="4714602" y="1441695"/>
            <a:ext cx="3924301" cy="1815882"/>
          </a:xfrm>
          <a:prstGeom prst="rect">
            <a:avLst/>
          </a:prstGeom>
          <a:noFill/>
        </p:spPr>
        <p:txBody>
          <a:bodyPr wrap="square" rtlCol="0">
            <a:spAutoFit/>
          </a:bodyPr>
          <a:lstStyle/>
          <a:p>
            <a:r>
              <a:rPr lang="en-US" sz="4400" b="1" dirty="0">
                <a:solidFill>
                  <a:srgbClr val="2D6D61"/>
                </a:solidFill>
              </a:rPr>
              <a:t>lasting impression</a:t>
            </a:r>
          </a:p>
          <a:p>
            <a:pPr algn="r"/>
            <a:endParaRPr lang="en-US" sz="2400" dirty="0">
              <a:solidFill>
                <a:schemeClr val="bg1">
                  <a:lumMod val="50000"/>
                </a:schemeClr>
              </a:solidFill>
            </a:endParaRPr>
          </a:p>
        </p:txBody>
      </p:sp>
      <p:cxnSp>
        <p:nvCxnSpPr>
          <p:cNvPr id="10" name="Straight Connector 9">
            <a:extLst>
              <a:ext uri="{FF2B5EF4-FFF2-40B4-BE49-F238E27FC236}">
                <a16:creationId xmlns:a16="http://schemas.microsoft.com/office/drawing/2014/main" id="{C301DF73-307B-8C74-34A6-F16E7EA79EBE}"/>
              </a:ext>
            </a:extLst>
          </p:cNvPr>
          <p:cNvCxnSpPr/>
          <p:nvPr/>
        </p:nvCxnSpPr>
        <p:spPr>
          <a:xfrm>
            <a:off x="4371703" y="1628503"/>
            <a:ext cx="0" cy="1073025"/>
          </a:xfrm>
          <a:prstGeom prst="line">
            <a:avLst/>
          </a:prstGeom>
          <a:ln w="95250">
            <a:solidFill>
              <a:srgbClr val="E5BD1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0728E52-5463-EE88-4D27-648632689DDF}"/>
              </a:ext>
            </a:extLst>
          </p:cNvPr>
          <p:cNvSpPr txBox="1"/>
          <p:nvPr/>
        </p:nvSpPr>
        <p:spPr>
          <a:xfrm>
            <a:off x="1593669" y="2978331"/>
            <a:ext cx="5765074" cy="769441"/>
          </a:xfrm>
          <a:prstGeom prst="rect">
            <a:avLst/>
          </a:prstGeom>
          <a:noFill/>
        </p:spPr>
        <p:txBody>
          <a:bodyPr wrap="square" rtlCol="0">
            <a:spAutoFit/>
          </a:bodyPr>
          <a:lstStyle/>
          <a:p>
            <a:pPr algn="ctr"/>
            <a:r>
              <a:rPr lang="en-US" sz="4400" i="1" dirty="0">
                <a:solidFill>
                  <a:srgbClr val="E5BD12"/>
                </a:solidFill>
              </a:rPr>
              <a:t>for good or for ill</a:t>
            </a:r>
          </a:p>
        </p:txBody>
      </p:sp>
    </p:spTree>
    <p:extLst>
      <p:ext uri="{BB962C8B-B14F-4D97-AF65-F5344CB8AC3E}">
        <p14:creationId xmlns:p14="http://schemas.microsoft.com/office/powerpoint/2010/main" val="104190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99F5-F819-D402-04F8-15A8E2238AC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400D24E-EBB2-3C28-DF73-B8B91B585374}"/>
              </a:ext>
            </a:extLst>
          </p:cNvPr>
          <p:cNvSpPr>
            <a:spLocks noGrp="1"/>
          </p:cNvSpPr>
          <p:nvPr>
            <p:ph type="subTitle" idx="1"/>
          </p:nvPr>
        </p:nvSpPr>
        <p:spPr/>
        <p:txBody>
          <a:bodyPr/>
          <a:lstStyle/>
          <a:p>
            <a:endParaRPr lang="en-US"/>
          </a:p>
        </p:txBody>
      </p:sp>
      <p:pic>
        <p:nvPicPr>
          <p:cNvPr id="5" name="Picture 4" descr="A picture containing text&#10;&#10;Description automatically generated">
            <a:extLst>
              <a:ext uri="{FF2B5EF4-FFF2-40B4-BE49-F238E27FC236}">
                <a16:creationId xmlns:a16="http://schemas.microsoft.com/office/drawing/2014/main" id="{76CCD472-48B9-D968-0E82-A90E867F5CE9}"/>
              </a:ext>
            </a:extLst>
          </p:cNvPr>
          <p:cNvPicPr>
            <a:picLocks noChangeAspect="1"/>
          </p:cNvPicPr>
          <p:nvPr/>
        </p:nvPicPr>
        <p:blipFill>
          <a:blip r:embed="rId2"/>
          <a:stretch>
            <a:fillRect/>
          </a:stretch>
        </p:blipFill>
        <p:spPr>
          <a:xfrm>
            <a:off x="-1" y="1113"/>
            <a:ext cx="9144000" cy="5143500"/>
          </a:xfrm>
          <a:prstGeom prst="rect">
            <a:avLst/>
          </a:prstGeom>
        </p:spPr>
      </p:pic>
      <p:sp>
        <p:nvSpPr>
          <p:cNvPr id="4" name="Title 1">
            <a:extLst>
              <a:ext uri="{FF2B5EF4-FFF2-40B4-BE49-F238E27FC236}">
                <a16:creationId xmlns:a16="http://schemas.microsoft.com/office/drawing/2014/main" id="{F1AA87F0-C120-52AF-EC29-4899D4ABD717}"/>
              </a:ext>
            </a:extLst>
          </p:cNvPr>
          <p:cNvSpPr txBox="1">
            <a:spLocks/>
          </p:cNvSpPr>
          <p:nvPr/>
        </p:nvSpPr>
        <p:spPr>
          <a:xfrm>
            <a:off x="0" y="9822"/>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6" name="Straight Arrow Connector 5">
            <a:extLst>
              <a:ext uri="{FF2B5EF4-FFF2-40B4-BE49-F238E27FC236}">
                <a16:creationId xmlns:a16="http://schemas.microsoft.com/office/drawing/2014/main" id="{2ED335BA-B539-B7D1-A448-0A01CE76D40D}"/>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94808B5-70DA-21B9-4B3F-547C0BBA64B6}"/>
              </a:ext>
            </a:extLst>
          </p:cNvPr>
          <p:cNvSpPr txBox="1"/>
          <p:nvPr/>
        </p:nvSpPr>
        <p:spPr>
          <a:xfrm>
            <a:off x="1505276" y="1441695"/>
            <a:ext cx="3066723" cy="1815882"/>
          </a:xfrm>
          <a:prstGeom prst="rect">
            <a:avLst/>
          </a:prstGeom>
          <a:noFill/>
        </p:spPr>
        <p:txBody>
          <a:bodyPr wrap="square" rtlCol="0">
            <a:spAutoFit/>
          </a:bodyPr>
          <a:lstStyle/>
          <a:p>
            <a:r>
              <a:rPr lang="en-US" sz="4400" b="1" dirty="0">
                <a:solidFill>
                  <a:srgbClr val="2D6D61"/>
                </a:solidFill>
              </a:rPr>
              <a:t>CHRISTIAN</a:t>
            </a:r>
          </a:p>
          <a:p>
            <a:r>
              <a:rPr lang="en-US" sz="4400" b="1" dirty="0">
                <a:solidFill>
                  <a:srgbClr val="2D6D61"/>
                </a:solidFill>
              </a:rPr>
              <a:t>CONDUCT</a:t>
            </a:r>
          </a:p>
          <a:p>
            <a:pPr algn="r"/>
            <a:endParaRPr lang="en-US" sz="2400" dirty="0">
              <a:solidFill>
                <a:schemeClr val="bg1">
                  <a:lumMod val="50000"/>
                </a:schemeClr>
              </a:solidFill>
            </a:endParaRPr>
          </a:p>
        </p:txBody>
      </p:sp>
      <p:sp>
        <p:nvSpPr>
          <p:cNvPr id="8" name="TextBox 7">
            <a:extLst>
              <a:ext uri="{FF2B5EF4-FFF2-40B4-BE49-F238E27FC236}">
                <a16:creationId xmlns:a16="http://schemas.microsoft.com/office/drawing/2014/main" id="{D9AD1C87-E8BB-E339-D7D5-8B80F4D908E0}"/>
              </a:ext>
            </a:extLst>
          </p:cNvPr>
          <p:cNvSpPr txBox="1"/>
          <p:nvPr/>
        </p:nvSpPr>
        <p:spPr>
          <a:xfrm>
            <a:off x="4714602" y="1441695"/>
            <a:ext cx="3924301" cy="1815882"/>
          </a:xfrm>
          <a:prstGeom prst="rect">
            <a:avLst/>
          </a:prstGeom>
          <a:noFill/>
        </p:spPr>
        <p:txBody>
          <a:bodyPr wrap="square" rtlCol="0">
            <a:spAutoFit/>
          </a:bodyPr>
          <a:lstStyle/>
          <a:p>
            <a:r>
              <a:rPr lang="en-US" sz="4400" b="1" dirty="0">
                <a:solidFill>
                  <a:srgbClr val="2D6D61"/>
                </a:solidFill>
              </a:rPr>
              <a:t>lasting impression</a:t>
            </a:r>
          </a:p>
          <a:p>
            <a:pPr algn="r"/>
            <a:endParaRPr lang="en-US" sz="2400" dirty="0">
              <a:solidFill>
                <a:schemeClr val="bg1">
                  <a:lumMod val="50000"/>
                </a:schemeClr>
              </a:solidFill>
            </a:endParaRPr>
          </a:p>
        </p:txBody>
      </p:sp>
      <p:cxnSp>
        <p:nvCxnSpPr>
          <p:cNvPr id="10" name="Straight Connector 9">
            <a:extLst>
              <a:ext uri="{FF2B5EF4-FFF2-40B4-BE49-F238E27FC236}">
                <a16:creationId xmlns:a16="http://schemas.microsoft.com/office/drawing/2014/main" id="{C301DF73-307B-8C74-34A6-F16E7EA79EBE}"/>
              </a:ext>
            </a:extLst>
          </p:cNvPr>
          <p:cNvCxnSpPr/>
          <p:nvPr/>
        </p:nvCxnSpPr>
        <p:spPr>
          <a:xfrm>
            <a:off x="4371703" y="1628503"/>
            <a:ext cx="0" cy="1073025"/>
          </a:xfrm>
          <a:prstGeom prst="line">
            <a:avLst/>
          </a:prstGeom>
          <a:ln w="95250">
            <a:solidFill>
              <a:srgbClr val="E5BD1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0728E52-5463-EE88-4D27-648632689DDF}"/>
              </a:ext>
            </a:extLst>
          </p:cNvPr>
          <p:cNvSpPr txBox="1"/>
          <p:nvPr/>
        </p:nvSpPr>
        <p:spPr>
          <a:xfrm>
            <a:off x="-3" y="2948216"/>
            <a:ext cx="9144002" cy="707886"/>
          </a:xfrm>
          <a:prstGeom prst="rect">
            <a:avLst/>
          </a:prstGeom>
          <a:noFill/>
        </p:spPr>
        <p:txBody>
          <a:bodyPr wrap="square" rtlCol="0">
            <a:spAutoFit/>
          </a:bodyPr>
          <a:lstStyle/>
          <a:p>
            <a:pPr algn="ctr"/>
            <a:r>
              <a:rPr lang="en-US" sz="4000" i="1" dirty="0">
                <a:solidFill>
                  <a:srgbClr val="E5BD12"/>
                </a:solidFill>
              </a:rPr>
              <a:t>for the good or ill of the Gospel</a:t>
            </a:r>
          </a:p>
        </p:txBody>
      </p:sp>
    </p:spTree>
    <p:extLst>
      <p:ext uri="{BB962C8B-B14F-4D97-AF65-F5344CB8AC3E}">
        <p14:creationId xmlns:p14="http://schemas.microsoft.com/office/powerpoint/2010/main" val="86755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6" name="Straight Arrow Connector 5">
            <a:extLst>
              <a:ext uri="{FF2B5EF4-FFF2-40B4-BE49-F238E27FC236}">
                <a16:creationId xmlns:a16="http://schemas.microsoft.com/office/drawing/2014/main" id="{2ED335BA-B539-B7D1-A448-0A01CE76D40D}"/>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1404992-3B51-2AD5-3B35-0B77E519D7E5}"/>
              </a:ext>
            </a:extLst>
          </p:cNvPr>
          <p:cNvSpPr txBox="1"/>
          <p:nvPr/>
        </p:nvSpPr>
        <p:spPr>
          <a:xfrm>
            <a:off x="4571998" y="945502"/>
            <a:ext cx="2767792" cy="461665"/>
          </a:xfrm>
          <a:prstGeom prst="rect">
            <a:avLst/>
          </a:prstGeom>
          <a:solidFill>
            <a:schemeClr val="tx1">
              <a:lumMod val="65000"/>
              <a:lumOff val="35000"/>
            </a:schemeClr>
          </a:solidFill>
          <a:ln>
            <a:noFill/>
          </a:ln>
        </p:spPr>
        <p:txBody>
          <a:bodyPr wrap="square" rtlCol="0">
            <a:spAutoFit/>
          </a:bodyPr>
          <a:lstStyle/>
          <a:p>
            <a:pPr algn="ctr"/>
            <a:r>
              <a:rPr lang="en-US" sz="2400" b="1" i="1" dirty="0">
                <a:solidFill>
                  <a:srgbClr val="E5BD12"/>
                </a:solidFill>
              </a:rPr>
              <a:t>pure and blameless</a:t>
            </a:r>
            <a:endParaRPr lang="en-US" sz="2200" b="1" i="1" dirty="0">
              <a:solidFill>
                <a:srgbClr val="E5BD12"/>
              </a:solidFill>
            </a:endParaRPr>
          </a:p>
        </p:txBody>
      </p:sp>
      <p:sp>
        <p:nvSpPr>
          <p:cNvPr id="12" name="TextBox 11">
            <a:extLst>
              <a:ext uri="{FF2B5EF4-FFF2-40B4-BE49-F238E27FC236}">
                <a16:creationId xmlns:a16="http://schemas.microsoft.com/office/drawing/2014/main" id="{4C1FF116-4ADC-260D-973F-C0F03BD30553}"/>
              </a:ext>
            </a:extLst>
          </p:cNvPr>
          <p:cNvSpPr txBox="1"/>
          <p:nvPr/>
        </p:nvSpPr>
        <p:spPr>
          <a:xfrm>
            <a:off x="7387255" y="945502"/>
            <a:ext cx="895667" cy="461665"/>
          </a:xfrm>
          <a:prstGeom prst="rect">
            <a:avLst/>
          </a:prstGeom>
          <a:solidFill>
            <a:srgbClr val="E5BD12"/>
          </a:solidFill>
          <a:ln>
            <a:noFill/>
          </a:ln>
        </p:spPr>
        <p:txBody>
          <a:bodyPr wrap="square" rtlCol="0">
            <a:spAutoFit/>
          </a:bodyPr>
          <a:lstStyle/>
          <a:p>
            <a:pPr algn="ctr"/>
            <a:r>
              <a:rPr lang="en-US" sz="2400" b="1" dirty="0"/>
              <a:t>1:10</a:t>
            </a:r>
            <a:endParaRPr lang="en-US" sz="2200" b="1" dirty="0"/>
          </a:p>
        </p:txBody>
      </p:sp>
      <p:sp>
        <p:nvSpPr>
          <p:cNvPr id="14" name="TextBox 13">
            <a:extLst>
              <a:ext uri="{FF2B5EF4-FFF2-40B4-BE49-F238E27FC236}">
                <a16:creationId xmlns:a16="http://schemas.microsoft.com/office/drawing/2014/main" id="{3824D773-6D8C-F004-B5A0-3CEEE3AD2219}"/>
              </a:ext>
            </a:extLst>
          </p:cNvPr>
          <p:cNvSpPr txBox="1"/>
          <p:nvPr/>
        </p:nvSpPr>
        <p:spPr>
          <a:xfrm>
            <a:off x="4571998" y="1517277"/>
            <a:ext cx="2767792" cy="830997"/>
          </a:xfrm>
          <a:prstGeom prst="rect">
            <a:avLst/>
          </a:prstGeom>
          <a:solidFill>
            <a:schemeClr val="tx1">
              <a:lumMod val="65000"/>
              <a:lumOff val="35000"/>
            </a:schemeClr>
          </a:solidFill>
          <a:ln>
            <a:noFill/>
          </a:ln>
        </p:spPr>
        <p:txBody>
          <a:bodyPr wrap="square" rtlCol="0">
            <a:spAutoFit/>
          </a:bodyPr>
          <a:lstStyle/>
          <a:p>
            <a:pPr algn="ctr"/>
            <a:r>
              <a:rPr lang="en-US" sz="2400" b="1" i="1" dirty="0">
                <a:solidFill>
                  <a:srgbClr val="E5BD12"/>
                </a:solidFill>
              </a:rPr>
              <a:t>Conduct .. worthy of the gospel</a:t>
            </a:r>
            <a:endParaRPr lang="en-US" sz="2200" b="1" i="1" dirty="0">
              <a:solidFill>
                <a:srgbClr val="E5BD12"/>
              </a:solidFill>
            </a:endParaRPr>
          </a:p>
        </p:txBody>
      </p:sp>
      <p:sp>
        <p:nvSpPr>
          <p:cNvPr id="15" name="TextBox 14">
            <a:extLst>
              <a:ext uri="{FF2B5EF4-FFF2-40B4-BE49-F238E27FC236}">
                <a16:creationId xmlns:a16="http://schemas.microsoft.com/office/drawing/2014/main" id="{D25A36CF-D007-1C3F-F4A2-DC7866F3803A}"/>
              </a:ext>
            </a:extLst>
          </p:cNvPr>
          <p:cNvSpPr txBox="1"/>
          <p:nvPr/>
        </p:nvSpPr>
        <p:spPr>
          <a:xfrm>
            <a:off x="7387255" y="1720187"/>
            <a:ext cx="895667" cy="461665"/>
          </a:xfrm>
          <a:prstGeom prst="rect">
            <a:avLst/>
          </a:prstGeom>
          <a:solidFill>
            <a:srgbClr val="E5BD12"/>
          </a:solidFill>
          <a:ln>
            <a:noFill/>
          </a:ln>
        </p:spPr>
        <p:txBody>
          <a:bodyPr wrap="square" rtlCol="0">
            <a:spAutoFit/>
          </a:bodyPr>
          <a:lstStyle/>
          <a:p>
            <a:pPr algn="ctr"/>
            <a:r>
              <a:rPr lang="en-US" sz="2400" b="1" dirty="0"/>
              <a:t>1:27</a:t>
            </a:r>
            <a:endParaRPr lang="en-US" sz="2200" b="1" dirty="0"/>
          </a:p>
        </p:txBody>
      </p:sp>
      <p:sp>
        <p:nvSpPr>
          <p:cNvPr id="16" name="TextBox 15">
            <a:extLst>
              <a:ext uri="{FF2B5EF4-FFF2-40B4-BE49-F238E27FC236}">
                <a16:creationId xmlns:a16="http://schemas.microsoft.com/office/drawing/2014/main" id="{EE3679FC-308B-C152-B3A3-0FD6DBB2CBD5}"/>
              </a:ext>
            </a:extLst>
          </p:cNvPr>
          <p:cNvSpPr txBox="1"/>
          <p:nvPr/>
        </p:nvSpPr>
        <p:spPr>
          <a:xfrm>
            <a:off x="4571998" y="2458384"/>
            <a:ext cx="2767792" cy="1200329"/>
          </a:xfrm>
          <a:prstGeom prst="rect">
            <a:avLst/>
          </a:prstGeom>
          <a:solidFill>
            <a:schemeClr val="tx1">
              <a:lumMod val="65000"/>
              <a:lumOff val="35000"/>
            </a:schemeClr>
          </a:solidFill>
          <a:ln>
            <a:noFill/>
          </a:ln>
        </p:spPr>
        <p:txBody>
          <a:bodyPr wrap="square" rtlCol="0">
            <a:spAutoFit/>
          </a:bodyPr>
          <a:lstStyle/>
          <a:p>
            <a:pPr algn="ctr"/>
            <a:r>
              <a:rPr lang="en-US" sz="2400" b="1" i="1" dirty="0">
                <a:solidFill>
                  <a:srgbClr val="E5BD12"/>
                </a:solidFill>
              </a:rPr>
              <a:t>without complaining or arguing</a:t>
            </a:r>
            <a:endParaRPr lang="en-US" sz="2200" b="1" i="1" dirty="0">
              <a:solidFill>
                <a:srgbClr val="E5BD12"/>
              </a:solidFill>
            </a:endParaRPr>
          </a:p>
        </p:txBody>
      </p:sp>
      <p:sp>
        <p:nvSpPr>
          <p:cNvPr id="17" name="TextBox 16">
            <a:extLst>
              <a:ext uri="{FF2B5EF4-FFF2-40B4-BE49-F238E27FC236}">
                <a16:creationId xmlns:a16="http://schemas.microsoft.com/office/drawing/2014/main" id="{6AE34DDE-4073-4926-681E-3D977733F7AF}"/>
              </a:ext>
            </a:extLst>
          </p:cNvPr>
          <p:cNvSpPr txBox="1"/>
          <p:nvPr/>
        </p:nvSpPr>
        <p:spPr>
          <a:xfrm>
            <a:off x="7387255" y="2820266"/>
            <a:ext cx="895667" cy="461665"/>
          </a:xfrm>
          <a:prstGeom prst="rect">
            <a:avLst/>
          </a:prstGeom>
          <a:solidFill>
            <a:srgbClr val="E5BD12"/>
          </a:solidFill>
          <a:ln>
            <a:noFill/>
          </a:ln>
        </p:spPr>
        <p:txBody>
          <a:bodyPr wrap="square" rtlCol="0">
            <a:spAutoFit/>
          </a:bodyPr>
          <a:lstStyle/>
          <a:p>
            <a:pPr algn="ctr"/>
            <a:r>
              <a:rPr lang="en-US" sz="2400" b="1" dirty="0"/>
              <a:t>2:14</a:t>
            </a:r>
            <a:endParaRPr lang="en-US" sz="2200" b="1" dirty="0"/>
          </a:p>
        </p:txBody>
      </p:sp>
      <p:sp>
        <p:nvSpPr>
          <p:cNvPr id="18" name="TextBox 17">
            <a:extLst>
              <a:ext uri="{FF2B5EF4-FFF2-40B4-BE49-F238E27FC236}">
                <a16:creationId xmlns:a16="http://schemas.microsoft.com/office/drawing/2014/main" id="{F67C9BF1-3C73-C65E-9394-F33C0E917A16}"/>
              </a:ext>
            </a:extLst>
          </p:cNvPr>
          <p:cNvSpPr txBox="1"/>
          <p:nvPr/>
        </p:nvSpPr>
        <p:spPr>
          <a:xfrm>
            <a:off x="4571998" y="3768823"/>
            <a:ext cx="2767792" cy="461665"/>
          </a:xfrm>
          <a:prstGeom prst="rect">
            <a:avLst/>
          </a:prstGeom>
          <a:solidFill>
            <a:schemeClr val="tx1">
              <a:lumMod val="65000"/>
              <a:lumOff val="35000"/>
            </a:schemeClr>
          </a:solidFill>
          <a:ln>
            <a:noFill/>
          </a:ln>
        </p:spPr>
        <p:txBody>
          <a:bodyPr wrap="square" rtlCol="0">
            <a:spAutoFit/>
          </a:bodyPr>
          <a:lstStyle/>
          <a:p>
            <a:pPr algn="ctr"/>
            <a:r>
              <a:rPr lang="en-US" sz="2400" b="1" i="1" dirty="0">
                <a:solidFill>
                  <a:srgbClr val="E5BD12"/>
                </a:solidFill>
              </a:rPr>
              <a:t>follow my example</a:t>
            </a:r>
            <a:endParaRPr lang="en-US" sz="2200" b="1" i="1" dirty="0">
              <a:solidFill>
                <a:srgbClr val="E5BD12"/>
              </a:solidFill>
            </a:endParaRPr>
          </a:p>
        </p:txBody>
      </p:sp>
      <p:sp>
        <p:nvSpPr>
          <p:cNvPr id="19" name="TextBox 18">
            <a:extLst>
              <a:ext uri="{FF2B5EF4-FFF2-40B4-BE49-F238E27FC236}">
                <a16:creationId xmlns:a16="http://schemas.microsoft.com/office/drawing/2014/main" id="{43396454-86EB-73B5-5E99-0589CA158E2B}"/>
              </a:ext>
            </a:extLst>
          </p:cNvPr>
          <p:cNvSpPr txBox="1"/>
          <p:nvPr/>
        </p:nvSpPr>
        <p:spPr>
          <a:xfrm>
            <a:off x="7387255" y="3768823"/>
            <a:ext cx="895667" cy="461665"/>
          </a:xfrm>
          <a:prstGeom prst="rect">
            <a:avLst/>
          </a:prstGeom>
          <a:solidFill>
            <a:srgbClr val="E5BD12"/>
          </a:solidFill>
          <a:ln>
            <a:noFill/>
          </a:ln>
        </p:spPr>
        <p:txBody>
          <a:bodyPr wrap="square" rtlCol="0">
            <a:spAutoFit/>
          </a:bodyPr>
          <a:lstStyle/>
          <a:p>
            <a:pPr algn="ctr"/>
            <a:r>
              <a:rPr lang="en-US" sz="2400" b="1" dirty="0"/>
              <a:t>3:17</a:t>
            </a:r>
            <a:endParaRPr lang="en-US" sz="2200" b="1" dirty="0"/>
          </a:p>
        </p:txBody>
      </p:sp>
      <p:sp>
        <p:nvSpPr>
          <p:cNvPr id="2" name="TextBox 1">
            <a:extLst>
              <a:ext uri="{FF2B5EF4-FFF2-40B4-BE49-F238E27FC236}">
                <a16:creationId xmlns:a16="http://schemas.microsoft.com/office/drawing/2014/main" id="{C9AFB666-8F15-D1C6-705D-3F9A5C87AE53}"/>
              </a:ext>
            </a:extLst>
          </p:cNvPr>
          <p:cNvSpPr txBox="1"/>
          <p:nvPr/>
        </p:nvSpPr>
        <p:spPr>
          <a:xfrm>
            <a:off x="1009976" y="758373"/>
            <a:ext cx="3066723" cy="3847207"/>
          </a:xfrm>
          <a:prstGeom prst="rect">
            <a:avLst/>
          </a:prstGeom>
          <a:noFill/>
        </p:spPr>
        <p:txBody>
          <a:bodyPr wrap="square" rtlCol="0">
            <a:spAutoFit/>
          </a:bodyPr>
          <a:lstStyle/>
          <a:p>
            <a:pPr algn="ctr"/>
            <a:r>
              <a:rPr lang="en-US" sz="4400" b="1" dirty="0">
                <a:solidFill>
                  <a:srgbClr val="2D6D61"/>
                </a:solidFill>
              </a:rPr>
              <a:t>PAUL ADVOCATED FOR GOOD CHRISTIAN CONDUCT</a:t>
            </a:r>
          </a:p>
          <a:p>
            <a:pPr algn="r"/>
            <a:endParaRPr lang="en-US" sz="2400" dirty="0">
              <a:solidFill>
                <a:schemeClr val="bg1">
                  <a:lumMod val="50000"/>
                </a:schemeClr>
              </a:solidFill>
            </a:endParaRPr>
          </a:p>
        </p:txBody>
      </p:sp>
    </p:spTree>
    <p:extLst>
      <p:ext uri="{BB962C8B-B14F-4D97-AF65-F5344CB8AC3E}">
        <p14:creationId xmlns:p14="http://schemas.microsoft.com/office/powerpoint/2010/main" val="20146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404992-3B51-2AD5-3B35-0B77E519D7E5}"/>
              </a:ext>
            </a:extLst>
          </p:cNvPr>
          <p:cNvSpPr txBox="1"/>
          <p:nvPr/>
        </p:nvSpPr>
        <p:spPr>
          <a:xfrm>
            <a:off x="4493623" y="945502"/>
            <a:ext cx="3222171" cy="3416320"/>
          </a:xfrm>
          <a:prstGeom prst="rect">
            <a:avLst/>
          </a:prstGeom>
          <a:solidFill>
            <a:schemeClr val="tx1">
              <a:lumMod val="65000"/>
              <a:lumOff val="35000"/>
            </a:schemeClr>
          </a:solidFill>
          <a:ln>
            <a:noFill/>
          </a:ln>
        </p:spPr>
        <p:txBody>
          <a:bodyPr wrap="square" rtlCol="0">
            <a:spAutoFit/>
          </a:bodyPr>
          <a:lstStyle/>
          <a:p>
            <a:pPr algn="ctr"/>
            <a:r>
              <a:rPr lang="en-AU" sz="2400" i="1" dirty="0">
                <a:solidFill>
                  <a:srgbClr val="E5BD12"/>
                </a:solidFill>
              </a:rPr>
              <a:t>Whatever happens, conduct yourselves in a manner worthy of the gospel of Christ. … I will know that you stand firm in the one Spirit, striving together as one for the faith of the gospel …</a:t>
            </a:r>
            <a:endParaRPr lang="en-US" sz="2200" b="1" i="1" dirty="0">
              <a:solidFill>
                <a:srgbClr val="E5BD12"/>
              </a:solidFill>
            </a:endParaRPr>
          </a:p>
        </p:txBody>
      </p:sp>
      <p:sp>
        <p:nvSpPr>
          <p:cNvPr id="4" name="Title 1">
            <a:extLst>
              <a:ext uri="{FF2B5EF4-FFF2-40B4-BE49-F238E27FC236}">
                <a16:creationId xmlns:a16="http://schemas.microsoft.com/office/drawing/2014/main" id="{F1AA87F0-C120-52AF-EC29-4899D4ABD717}"/>
              </a:ext>
            </a:extLst>
          </p:cNvPr>
          <p:cNvSpPr txBox="1">
            <a:spLocks/>
          </p:cNvSpPr>
          <p:nvPr/>
        </p:nvSpPr>
        <p:spPr>
          <a:xfrm>
            <a:off x="0" y="14717"/>
            <a:ext cx="9143999" cy="66053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0" dirty="0">
                <a:ln>
                  <a:solidFill>
                    <a:schemeClr val="bg1"/>
                  </a:solidFill>
                </a:ln>
                <a:solidFill>
                  <a:srgbClr val="2D6D61"/>
                </a:solidFill>
                <a:latin typeface="Calibri" panose="020F0502020204030204" pitchFamily="34" charset="0"/>
                <a:cs typeface="Calibri" panose="020F0502020204030204" pitchFamily="34" charset="0"/>
              </a:rPr>
              <a:t>MAKING A DIFFERENCE WHERE YOU ARE</a:t>
            </a:r>
          </a:p>
        </p:txBody>
      </p:sp>
      <p:cxnSp>
        <p:nvCxnSpPr>
          <p:cNvPr id="6" name="Straight Arrow Connector 5">
            <a:extLst>
              <a:ext uri="{FF2B5EF4-FFF2-40B4-BE49-F238E27FC236}">
                <a16:creationId xmlns:a16="http://schemas.microsoft.com/office/drawing/2014/main" id="{2ED335BA-B539-B7D1-A448-0A01CE76D40D}"/>
              </a:ext>
            </a:extLst>
          </p:cNvPr>
          <p:cNvCxnSpPr>
            <a:cxnSpLocks/>
          </p:cNvCxnSpPr>
          <p:nvPr/>
        </p:nvCxnSpPr>
        <p:spPr>
          <a:xfrm>
            <a:off x="1143000" y="537920"/>
            <a:ext cx="6931152" cy="0"/>
          </a:xfrm>
          <a:prstGeom prst="straightConnector1">
            <a:avLst/>
          </a:prstGeom>
          <a:ln w="47625">
            <a:solidFill>
              <a:srgbClr val="2D6D61"/>
            </a:solidFill>
            <a:tailEnd type="ova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25A36CF-D007-1C3F-F4A2-DC7866F3803A}"/>
              </a:ext>
            </a:extLst>
          </p:cNvPr>
          <p:cNvSpPr txBox="1"/>
          <p:nvPr/>
        </p:nvSpPr>
        <p:spPr>
          <a:xfrm rot="16200000">
            <a:off x="6361526" y="2422828"/>
            <a:ext cx="3416320" cy="461665"/>
          </a:xfrm>
          <a:prstGeom prst="rect">
            <a:avLst/>
          </a:prstGeom>
          <a:solidFill>
            <a:srgbClr val="E5BD12"/>
          </a:solidFill>
          <a:ln>
            <a:noFill/>
          </a:ln>
        </p:spPr>
        <p:txBody>
          <a:bodyPr wrap="square" rtlCol="0">
            <a:spAutoFit/>
          </a:bodyPr>
          <a:lstStyle/>
          <a:p>
            <a:pPr algn="ctr"/>
            <a:r>
              <a:rPr lang="en-US" sz="2400" b="1" dirty="0"/>
              <a:t>1:27-28</a:t>
            </a:r>
            <a:endParaRPr lang="en-US" sz="2200" b="1" dirty="0"/>
          </a:p>
        </p:txBody>
      </p:sp>
      <p:sp>
        <p:nvSpPr>
          <p:cNvPr id="21" name="TextBox 20">
            <a:extLst>
              <a:ext uri="{FF2B5EF4-FFF2-40B4-BE49-F238E27FC236}">
                <a16:creationId xmlns:a16="http://schemas.microsoft.com/office/drawing/2014/main" id="{54609D97-9552-C45C-A286-6F5C21ABCC65}"/>
              </a:ext>
            </a:extLst>
          </p:cNvPr>
          <p:cNvSpPr txBox="1"/>
          <p:nvPr/>
        </p:nvSpPr>
        <p:spPr>
          <a:xfrm>
            <a:off x="992558" y="792983"/>
            <a:ext cx="3066723" cy="3539430"/>
          </a:xfrm>
          <a:prstGeom prst="rect">
            <a:avLst/>
          </a:prstGeom>
          <a:noFill/>
        </p:spPr>
        <p:txBody>
          <a:bodyPr wrap="square" rtlCol="0">
            <a:spAutoFit/>
          </a:bodyPr>
          <a:lstStyle/>
          <a:p>
            <a:pPr algn="ctr"/>
            <a:r>
              <a:rPr lang="en-US" sz="4000" b="1" dirty="0">
                <a:solidFill>
                  <a:srgbClr val="2D6D61"/>
                </a:solidFill>
              </a:rPr>
              <a:t>GOOD CONDUCT AND GOOD WITNESSS ARE LINKED</a:t>
            </a:r>
          </a:p>
          <a:p>
            <a:pPr algn="r"/>
            <a:endParaRPr lang="en-US" sz="2400" dirty="0">
              <a:solidFill>
                <a:schemeClr val="bg1">
                  <a:lumMod val="50000"/>
                </a:schemeClr>
              </a:solidFill>
            </a:endParaRPr>
          </a:p>
        </p:txBody>
      </p:sp>
    </p:spTree>
    <p:extLst>
      <p:ext uri="{BB962C8B-B14F-4D97-AF65-F5344CB8AC3E}">
        <p14:creationId xmlns:p14="http://schemas.microsoft.com/office/powerpoint/2010/main" val="3775718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Office Theme</Template>
  <TotalTime>659</TotalTime>
  <Words>1291</Words>
  <Application>Microsoft Office PowerPoint</Application>
  <PresentationFormat>On-screen Show (16:9)</PresentationFormat>
  <Paragraphs>100</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Corbel</vt:lpstr>
      <vt:lpstr>Office Theme</vt:lpstr>
      <vt:lpstr>Depth</vt:lpstr>
      <vt:lpstr>Matthew 5:13-16,  Jesus’ Words</vt:lpstr>
      <vt:lpstr>Philippians 2:12-18 – Paul’s Words</vt:lpstr>
      <vt:lpstr>Philippians 2:12-18 – Paul’s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Keep</dc:creator>
  <cp:lastModifiedBy>Streamer</cp:lastModifiedBy>
  <cp:revision>24</cp:revision>
  <dcterms:created xsi:type="dcterms:W3CDTF">2022-06-06T02:33:56Z</dcterms:created>
  <dcterms:modified xsi:type="dcterms:W3CDTF">2022-07-23T23:35:03Z</dcterms:modified>
</cp:coreProperties>
</file>